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Override12.xml" ContentType="application/vnd.openxmlformats-officedocument.themeOverr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Override8.xml" ContentType="application/vnd.openxmlformats-officedocument.themeOverride+xml"/>
  <Override PartName="/ppt/slideLayouts/slideLayout38.xml" ContentType="application/vnd.openxmlformats-officedocument.presentationml.slideLayout+xml"/>
  <Override PartName="/ppt/theme/theme4.xml" ContentType="application/vnd.openxmlformats-officedocument.theme+xml"/>
  <Override PartName="/ppt/theme/themeOverride11.xml" ContentType="application/vnd.openxmlformats-officedocument.themeOverr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Override6.xml" ContentType="application/vnd.openxmlformats-officedocument.themeOverride+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theme/themeOverride9.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Override3.xml" ContentType="application/vnd.openxmlformats-officedocument.themeOverr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 id="2147483720" r:id="rId3"/>
    <p:sldMasterId id="2147483732" r:id="rId4"/>
  </p:sldMasterIdLst>
  <p:notesMasterIdLst>
    <p:notesMasterId r:id="rId37"/>
  </p:notesMasterIdLst>
  <p:sldIdLst>
    <p:sldId id="310" r:id="rId5"/>
    <p:sldId id="340" r:id="rId6"/>
    <p:sldId id="281" r:id="rId7"/>
    <p:sldId id="269" r:id="rId8"/>
    <p:sldId id="282" r:id="rId9"/>
    <p:sldId id="295" r:id="rId10"/>
    <p:sldId id="296" r:id="rId11"/>
    <p:sldId id="297" r:id="rId12"/>
    <p:sldId id="273" r:id="rId13"/>
    <p:sldId id="283" r:id="rId14"/>
    <p:sldId id="284" r:id="rId15"/>
    <p:sldId id="287" r:id="rId16"/>
    <p:sldId id="288" r:id="rId17"/>
    <p:sldId id="289" r:id="rId18"/>
    <p:sldId id="299" r:id="rId19"/>
    <p:sldId id="305" r:id="rId20"/>
    <p:sldId id="306" r:id="rId21"/>
    <p:sldId id="307" r:id="rId22"/>
    <p:sldId id="308" r:id="rId23"/>
    <p:sldId id="290" r:id="rId24"/>
    <p:sldId id="292" r:id="rId25"/>
    <p:sldId id="291" r:id="rId26"/>
    <p:sldId id="293" r:id="rId27"/>
    <p:sldId id="334" r:id="rId28"/>
    <p:sldId id="335" r:id="rId29"/>
    <p:sldId id="336" r:id="rId30"/>
    <p:sldId id="337" r:id="rId31"/>
    <p:sldId id="338" r:id="rId32"/>
    <p:sldId id="339" r:id="rId33"/>
    <p:sldId id="342" r:id="rId34"/>
    <p:sldId id="341" r:id="rId35"/>
    <p:sldId id="304" r:id="rId36"/>
  </p:sldIdLst>
  <p:sldSz cx="9144000" cy="6858000" type="screen4x3"/>
  <p:notesSz cx="7077075" cy="90519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918" autoAdjust="0"/>
  </p:normalViewPr>
  <p:slideViewPr>
    <p:cSldViewPr>
      <p:cViewPr>
        <p:scale>
          <a:sx n="60" d="100"/>
          <a:sy n="60" d="100"/>
        </p:scale>
        <p:origin x="-1824" y="-6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12"/>
    </p:cViewPr>
  </p:sorterViewPr>
  <p:notesViewPr>
    <p:cSldViewPr>
      <p:cViewPr varScale="1">
        <p:scale>
          <a:sx n="51" d="100"/>
          <a:sy n="51" d="100"/>
        </p:scale>
        <p:origin x="-1764" y="-102"/>
      </p:cViewPr>
      <p:guideLst>
        <p:guide orient="horz" pos="2851"/>
        <p:guide pos="222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596"/>
          </a:xfrm>
          <a:prstGeom prst="rect">
            <a:avLst/>
          </a:prstGeom>
        </p:spPr>
        <p:txBody>
          <a:bodyPr vert="horz" lIns="92157" tIns="46079" rIns="92157" bIns="46079" rtlCol="0"/>
          <a:lstStyle>
            <a:lvl1pPr algn="l">
              <a:defRPr sz="1200" smtClean="0"/>
            </a:lvl1pPr>
          </a:lstStyle>
          <a:p>
            <a:pPr>
              <a:defRPr/>
            </a:pPr>
            <a:endParaRPr lang="en-US" dirty="0"/>
          </a:p>
        </p:txBody>
      </p:sp>
      <p:sp>
        <p:nvSpPr>
          <p:cNvPr id="3" name="Date Placeholder 2"/>
          <p:cNvSpPr>
            <a:spLocks noGrp="1"/>
          </p:cNvSpPr>
          <p:nvPr>
            <p:ph type="dt" idx="1"/>
          </p:nvPr>
        </p:nvSpPr>
        <p:spPr>
          <a:xfrm>
            <a:off x="4008704" y="0"/>
            <a:ext cx="3066733" cy="452596"/>
          </a:xfrm>
          <a:prstGeom prst="rect">
            <a:avLst/>
          </a:prstGeom>
        </p:spPr>
        <p:txBody>
          <a:bodyPr vert="horz" lIns="92157" tIns="46079" rIns="92157" bIns="46079" rtlCol="0"/>
          <a:lstStyle>
            <a:lvl1pPr algn="r">
              <a:defRPr sz="1200" smtClean="0"/>
            </a:lvl1pPr>
          </a:lstStyle>
          <a:p>
            <a:pPr>
              <a:defRPr/>
            </a:pPr>
            <a:fld id="{34D1A6C4-DEFB-4C59-BC71-F60107C3BD89}" type="datetimeFigureOut">
              <a:rPr lang="en-US"/>
              <a:pPr>
                <a:defRPr/>
              </a:pPr>
              <a:t>10/3/2011</a:t>
            </a:fld>
            <a:endParaRPr lang="en-US" dirty="0"/>
          </a:p>
        </p:txBody>
      </p:sp>
      <p:sp>
        <p:nvSpPr>
          <p:cNvPr id="4" name="Slide Image Placeholder 3"/>
          <p:cNvSpPr>
            <a:spLocks noGrp="1" noRot="1" noChangeAspect="1"/>
          </p:cNvSpPr>
          <p:nvPr>
            <p:ph type="sldImg" idx="2"/>
          </p:nvPr>
        </p:nvSpPr>
        <p:spPr>
          <a:xfrm>
            <a:off x="1276350" y="679450"/>
            <a:ext cx="4524375" cy="3394075"/>
          </a:xfrm>
          <a:prstGeom prst="rect">
            <a:avLst/>
          </a:prstGeom>
          <a:noFill/>
          <a:ln w="12700">
            <a:solidFill>
              <a:prstClr val="black"/>
            </a:solidFill>
          </a:ln>
        </p:spPr>
        <p:txBody>
          <a:bodyPr vert="horz" lIns="92157" tIns="46079" rIns="92157" bIns="46079" rtlCol="0" anchor="ctr"/>
          <a:lstStyle/>
          <a:p>
            <a:pPr lvl="0"/>
            <a:endParaRPr lang="en-US" noProof="0" dirty="0" smtClean="0"/>
          </a:p>
        </p:txBody>
      </p:sp>
      <p:sp>
        <p:nvSpPr>
          <p:cNvPr id="5" name="Notes Placeholder 4"/>
          <p:cNvSpPr>
            <a:spLocks noGrp="1"/>
          </p:cNvSpPr>
          <p:nvPr>
            <p:ph type="body" sz="quarter" idx="3"/>
          </p:nvPr>
        </p:nvSpPr>
        <p:spPr>
          <a:xfrm>
            <a:off x="707708" y="4299665"/>
            <a:ext cx="5661660" cy="4073366"/>
          </a:xfrm>
          <a:prstGeom prst="rect">
            <a:avLst/>
          </a:prstGeom>
        </p:spPr>
        <p:txBody>
          <a:bodyPr vert="horz" lIns="92157" tIns="46079" rIns="92157" bIns="460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597758"/>
            <a:ext cx="3066733" cy="452596"/>
          </a:xfrm>
          <a:prstGeom prst="rect">
            <a:avLst/>
          </a:prstGeom>
        </p:spPr>
        <p:txBody>
          <a:bodyPr vert="horz" lIns="92157" tIns="46079" rIns="92157" bIns="46079" rtlCol="0" anchor="b"/>
          <a:lstStyle>
            <a:lvl1pPr algn="l">
              <a:defRPr sz="1200" smtClean="0"/>
            </a:lvl1pPr>
          </a:lstStyle>
          <a:p>
            <a:pPr>
              <a:defRPr/>
            </a:pPr>
            <a:endParaRPr lang="en-US" dirty="0"/>
          </a:p>
        </p:txBody>
      </p:sp>
      <p:sp>
        <p:nvSpPr>
          <p:cNvPr id="7" name="Slide Number Placeholder 6"/>
          <p:cNvSpPr>
            <a:spLocks noGrp="1"/>
          </p:cNvSpPr>
          <p:nvPr>
            <p:ph type="sldNum" sz="quarter" idx="5"/>
          </p:nvPr>
        </p:nvSpPr>
        <p:spPr>
          <a:xfrm>
            <a:off x="4008704" y="8597758"/>
            <a:ext cx="3066733" cy="452596"/>
          </a:xfrm>
          <a:prstGeom prst="rect">
            <a:avLst/>
          </a:prstGeom>
        </p:spPr>
        <p:txBody>
          <a:bodyPr vert="horz" lIns="92157" tIns="46079" rIns="92157" bIns="46079" rtlCol="0" anchor="b"/>
          <a:lstStyle>
            <a:lvl1pPr algn="r">
              <a:defRPr sz="1200" smtClean="0"/>
            </a:lvl1pPr>
          </a:lstStyle>
          <a:p>
            <a:pPr>
              <a:defRPr/>
            </a:pPr>
            <a:fld id="{29DA7A08-6021-49BB-97D1-979CA7DD02C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3100" dirty="0" smtClean="0"/>
              <a:t>Rob will open with a Welcome and introduce each of the Clerk Officers and extend a thank you to Mike Barrett for all his assistance and support with this project.</a:t>
            </a:r>
            <a:endParaRPr lang="en-US" sz="3100" dirty="0"/>
          </a:p>
        </p:txBody>
      </p:sp>
      <p:sp>
        <p:nvSpPr>
          <p:cNvPr id="4" name="Slide Number Placeholder 3"/>
          <p:cNvSpPr>
            <a:spLocks noGrp="1"/>
          </p:cNvSpPr>
          <p:nvPr>
            <p:ph type="sldNum" sz="quarter" idx="10"/>
          </p:nvPr>
        </p:nvSpPr>
        <p:spPr/>
        <p:txBody>
          <a:bodyPr/>
          <a:lstStyle/>
          <a:p>
            <a:pPr>
              <a:defRPr/>
            </a:pPr>
            <a:fld id="{29DA7A08-6021-49BB-97D1-979CA7DD02C4}"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700" dirty="0" smtClean="0"/>
              <a:t>This is what a blank copy would look like. </a:t>
            </a:r>
          </a:p>
          <a:p>
            <a:endParaRPr lang="en-US" sz="2700" dirty="0" smtClean="0"/>
          </a:p>
          <a:p>
            <a:r>
              <a:rPr lang="en-US" sz="2700" dirty="0" smtClean="0"/>
              <a:t>This is a copy of week one (1) and week  two (2)</a:t>
            </a:r>
            <a:endParaRPr lang="en-US" sz="2700" dirty="0"/>
          </a:p>
        </p:txBody>
      </p:sp>
      <p:sp>
        <p:nvSpPr>
          <p:cNvPr id="4" name="Slide Number Placeholder 3"/>
          <p:cNvSpPr>
            <a:spLocks noGrp="1"/>
          </p:cNvSpPr>
          <p:nvPr>
            <p:ph type="sldNum" sz="quarter" idx="10"/>
          </p:nvPr>
        </p:nvSpPr>
        <p:spPr/>
        <p:txBody>
          <a:bodyPr/>
          <a:lstStyle/>
          <a:p>
            <a:pPr>
              <a:defRPr/>
            </a:pPr>
            <a:fld id="{29DA7A08-6021-49BB-97D1-979CA7DD02C4}"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29DA7A08-6021-49BB-97D1-979CA7DD02C4}" type="slidenum">
              <a:rPr lang="en-US" smtClean="0"/>
              <a:pPr>
                <a:defRPr/>
              </a:pPr>
              <a:t>11</a:t>
            </a:fld>
            <a:endParaRPr lang="en-US" dirty="0"/>
          </a:p>
        </p:txBody>
      </p:sp>
      <p:sp>
        <p:nvSpPr>
          <p:cNvPr id="5" name="Notes Placeholder 2"/>
          <p:cNvSpPr>
            <a:spLocks noGrp="1"/>
          </p:cNvSpPr>
          <p:nvPr>
            <p:ph type="body" idx="1"/>
          </p:nvPr>
        </p:nvSpPr>
        <p:spPr/>
        <p:txBody>
          <a:bodyPr>
            <a:normAutofit/>
          </a:bodyPr>
          <a:lstStyle/>
          <a:p>
            <a:r>
              <a:rPr lang="en-US" sz="2700" dirty="0" smtClean="0"/>
              <a:t>Again this is what a blank copy would look like. </a:t>
            </a:r>
          </a:p>
          <a:p>
            <a:endParaRPr lang="en-US" sz="2700" dirty="0" smtClean="0"/>
          </a:p>
          <a:p>
            <a:r>
              <a:rPr lang="en-US" sz="2700" dirty="0" smtClean="0"/>
              <a:t>This is a copy of week three (3) and week  four (4)</a:t>
            </a:r>
            <a:endParaRPr lang="en-US" sz="27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4878" y="4299665"/>
            <a:ext cx="6487319" cy="4073366"/>
          </a:xfrm>
        </p:spPr>
        <p:txBody>
          <a:bodyPr>
            <a:normAutofit/>
          </a:bodyPr>
          <a:lstStyle/>
          <a:p>
            <a:r>
              <a:rPr lang="en-US" sz="3800" b="1" dirty="0" smtClean="0"/>
              <a:t>This is the Current Schedule</a:t>
            </a:r>
            <a:r>
              <a:rPr lang="en-US" sz="3800" dirty="0" smtClean="0"/>
              <a:t>- You don’t need to fill out this form unless you want to</a:t>
            </a:r>
            <a:r>
              <a:rPr lang="en-US" sz="1900" dirty="0" smtClean="0"/>
              <a:t>.</a:t>
            </a:r>
            <a:endParaRPr lang="en-US" sz="1900" dirty="0"/>
          </a:p>
        </p:txBody>
      </p:sp>
      <p:sp>
        <p:nvSpPr>
          <p:cNvPr id="4" name="Slide Number Placeholder 3"/>
          <p:cNvSpPr>
            <a:spLocks noGrp="1"/>
          </p:cNvSpPr>
          <p:nvPr>
            <p:ph type="sldNum" sz="quarter" idx="10"/>
          </p:nvPr>
        </p:nvSpPr>
        <p:spPr/>
        <p:txBody>
          <a:bodyPr/>
          <a:lstStyle/>
          <a:p>
            <a:pPr>
              <a:defRPr/>
            </a:pPr>
            <a:fld id="{29DA7A08-6021-49BB-97D1-979CA7DD02C4}"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9756" y="4299665"/>
            <a:ext cx="6045002" cy="4073366"/>
          </a:xfrm>
        </p:spPr>
        <p:txBody>
          <a:bodyPr>
            <a:normAutofit lnSpcReduction="10000"/>
          </a:bodyPr>
          <a:lstStyle/>
          <a:p>
            <a:r>
              <a:rPr lang="en-US" sz="4200" b="1" dirty="0" smtClean="0"/>
              <a:t>This is the Earned Hours Schedule- </a:t>
            </a:r>
            <a:r>
              <a:rPr lang="en-US" sz="4200" dirty="0" smtClean="0"/>
              <a:t>This is what a scheduler looks like.  </a:t>
            </a:r>
          </a:p>
          <a:p>
            <a:r>
              <a:rPr lang="en-US" sz="4200" dirty="0" smtClean="0"/>
              <a:t>We will be inputting information into this form. Try not to use names.</a:t>
            </a:r>
            <a:endParaRPr lang="en-US" sz="4200" dirty="0"/>
          </a:p>
        </p:txBody>
      </p:sp>
      <p:sp>
        <p:nvSpPr>
          <p:cNvPr id="4" name="Slide Number Placeholder 3"/>
          <p:cNvSpPr>
            <a:spLocks noGrp="1"/>
          </p:cNvSpPr>
          <p:nvPr>
            <p:ph type="sldNum" sz="quarter" idx="10"/>
          </p:nvPr>
        </p:nvSpPr>
        <p:spPr/>
        <p:txBody>
          <a:bodyPr/>
          <a:lstStyle/>
          <a:p>
            <a:pPr>
              <a:defRPr/>
            </a:pPr>
            <a:fld id="{29DA7A08-6021-49BB-97D1-979CA7DD02C4}"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3800" b="1" dirty="0" smtClean="0"/>
              <a:t>This is the Actual Hour Schedule-</a:t>
            </a:r>
            <a:endParaRPr lang="en-US" sz="3800" b="1" dirty="0"/>
          </a:p>
        </p:txBody>
      </p:sp>
      <p:sp>
        <p:nvSpPr>
          <p:cNvPr id="4" name="Slide Number Placeholder 3"/>
          <p:cNvSpPr>
            <a:spLocks noGrp="1"/>
          </p:cNvSpPr>
          <p:nvPr>
            <p:ph type="sldNum" sz="quarter" idx="10"/>
          </p:nvPr>
        </p:nvSpPr>
        <p:spPr/>
        <p:txBody>
          <a:bodyPr/>
          <a:lstStyle/>
          <a:p>
            <a:pPr>
              <a:defRPr/>
            </a:pPr>
            <a:fld id="{29DA7A08-6021-49BB-97D1-979CA7DD02C4}"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300" dirty="0" smtClean="0"/>
              <a:t>With the scheduler we were able to use the same hours to come up with five (5) different schedules.  We have put together the most Desirable to the least desirable hours. </a:t>
            </a:r>
          </a:p>
          <a:p>
            <a:endParaRPr lang="en-US" sz="2300" dirty="0" smtClean="0"/>
          </a:p>
          <a:p>
            <a:r>
              <a:rPr lang="en-US" sz="2300" dirty="0" smtClean="0"/>
              <a:t>These schedules are from a completed work.</a:t>
            </a:r>
          </a:p>
          <a:p>
            <a:endParaRPr lang="en-US" sz="2300" dirty="0" smtClean="0"/>
          </a:p>
          <a:p>
            <a:r>
              <a:rPr lang="en-US" sz="2300" dirty="0" smtClean="0"/>
              <a:t>Locals will be able to use this to manipulate various schedules using this scheduler.</a:t>
            </a:r>
            <a:endParaRPr lang="en-US" sz="2300" dirty="0"/>
          </a:p>
        </p:txBody>
      </p:sp>
      <p:sp>
        <p:nvSpPr>
          <p:cNvPr id="4" name="Slide Number Placeholder 3"/>
          <p:cNvSpPr>
            <a:spLocks noGrp="1"/>
          </p:cNvSpPr>
          <p:nvPr>
            <p:ph type="sldNum" sz="quarter" idx="10"/>
          </p:nvPr>
        </p:nvSpPr>
        <p:spPr/>
        <p:txBody>
          <a:bodyPr/>
          <a:lstStyle/>
          <a:p>
            <a:pPr>
              <a:defRPr/>
            </a:pPr>
            <a:fld id="{29DA7A08-6021-49BB-97D1-979CA7DD02C4}"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3100" dirty="0" smtClean="0"/>
              <a:t>These are the five different schedules using the same station and the same amount of work hours with seven employees being scheduled.</a:t>
            </a:r>
            <a:endParaRPr lang="en-US" sz="3100" dirty="0"/>
          </a:p>
        </p:txBody>
      </p:sp>
      <p:sp>
        <p:nvSpPr>
          <p:cNvPr id="4" name="Slide Number Placeholder 3"/>
          <p:cNvSpPr>
            <a:spLocks noGrp="1"/>
          </p:cNvSpPr>
          <p:nvPr>
            <p:ph type="sldNum" sz="quarter" idx="10"/>
          </p:nvPr>
        </p:nvSpPr>
        <p:spPr/>
        <p:txBody>
          <a:bodyPr/>
          <a:lstStyle/>
          <a:p>
            <a:pPr>
              <a:defRPr/>
            </a:pPr>
            <a:fld id="{29DA7A08-6021-49BB-97D1-979CA7DD02C4}"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4878" y="4299664"/>
            <a:ext cx="6561038" cy="4464898"/>
          </a:xfrm>
        </p:spPr>
        <p:txBody>
          <a:bodyPr>
            <a:normAutofit fontScale="92500" lnSpcReduction="10000"/>
          </a:bodyPr>
          <a:lstStyle/>
          <a:p>
            <a:r>
              <a:rPr lang="en-US" sz="1900" dirty="0" smtClean="0"/>
              <a:t>These are two different schedules:</a:t>
            </a:r>
          </a:p>
          <a:p>
            <a:r>
              <a:rPr lang="en-US" sz="1900" dirty="0" smtClean="0"/>
              <a:t>1</a:t>
            </a:r>
            <a:r>
              <a:rPr lang="en-US" sz="1900" baseline="30000" dirty="0" smtClean="0"/>
              <a:t>st</a:t>
            </a:r>
            <a:r>
              <a:rPr lang="en-US" sz="1900" dirty="0" smtClean="0"/>
              <a:t> has seven employees with 40 hours a week at 8 hrs a day five days a week  with Rest Days of</a:t>
            </a:r>
          </a:p>
          <a:p>
            <a:r>
              <a:rPr lang="en-US" sz="1900" dirty="0" smtClean="0"/>
              <a:t> 1. Sun/Tues	5. Sun/Tues</a:t>
            </a:r>
          </a:p>
          <a:p>
            <a:r>
              <a:rPr lang="en-US" sz="1900" dirty="0" smtClean="0"/>
              <a:t>2. Sun/Thurs	6. Sat/Sun</a:t>
            </a:r>
          </a:p>
          <a:p>
            <a:r>
              <a:rPr lang="en-US" sz="1900" dirty="0" smtClean="0"/>
              <a:t>3. Sun/Tues	7. Sun/Wed</a:t>
            </a:r>
          </a:p>
          <a:p>
            <a:endParaRPr lang="en-US" sz="1900" dirty="0" smtClean="0"/>
          </a:p>
          <a:p>
            <a:r>
              <a:rPr lang="en-US" sz="1900" dirty="0" smtClean="0"/>
              <a:t>2</a:t>
            </a:r>
            <a:r>
              <a:rPr lang="en-US" sz="1900" baseline="30000" dirty="0" smtClean="0"/>
              <a:t>nd</a:t>
            </a:r>
            <a:r>
              <a:rPr lang="en-US" sz="1900" dirty="0" smtClean="0"/>
              <a:t> has seven employees with  40 hours; six working 8 hours a day five days a week, and one working 10 hours a day four days a week with Rest Days of</a:t>
            </a:r>
          </a:p>
          <a:p>
            <a:pPr marL="435894" indent="-435894">
              <a:buAutoNum type="arabicPeriod"/>
            </a:pPr>
            <a:r>
              <a:rPr lang="en-US" sz="1900" dirty="0" smtClean="0"/>
              <a:t>Fri/Sat/Sun		5. Sun/Thurs</a:t>
            </a:r>
          </a:p>
          <a:p>
            <a:pPr marL="435894" indent="-435894">
              <a:buAutoNum type="arabicPeriod"/>
            </a:pPr>
            <a:r>
              <a:rPr lang="en-US" sz="1900" dirty="0" smtClean="0"/>
              <a:t>Sun/Thurs		6. Sat/Sun</a:t>
            </a:r>
          </a:p>
          <a:p>
            <a:pPr marL="435894" indent="-435894">
              <a:buAutoNum type="arabicPeriod"/>
            </a:pPr>
            <a:r>
              <a:rPr lang="en-US" sz="1900" dirty="0" smtClean="0"/>
              <a:t>Sun/Tue		7. Sun/Wed</a:t>
            </a:r>
          </a:p>
          <a:p>
            <a:pPr marL="435894" indent="-435894">
              <a:buAutoNum type="arabicPeriod"/>
            </a:pPr>
            <a:r>
              <a:rPr lang="en-US" sz="1900" dirty="0" smtClean="0"/>
              <a:t>Sun/Fri</a:t>
            </a:r>
          </a:p>
          <a:p>
            <a:pPr marL="435894" indent="-435894">
              <a:buAutoNum type="arabicPeriod"/>
            </a:pPr>
            <a:endParaRPr lang="en-US" sz="1900" dirty="0"/>
          </a:p>
        </p:txBody>
      </p:sp>
      <p:sp>
        <p:nvSpPr>
          <p:cNvPr id="4" name="Slide Number Placeholder 3"/>
          <p:cNvSpPr>
            <a:spLocks noGrp="1"/>
          </p:cNvSpPr>
          <p:nvPr>
            <p:ph type="sldNum" sz="quarter" idx="10"/>
          </p:nvPr>
        </p:nvSpPr>
        <p:spPr/>
        <p:txBody>
          <a:bodyPr/>
          <a:lstStyle/>
          <a:p>
            <a:pPr>
              <a:defRPr/>
            </a:pPr>
            <a:fld id="{29DA7A08-6021-49BB-97D1-979CA7DD02C4}"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29DA7A08-6021-49BB-97D1-979CA7DD02C4}" type="slidenum">
              <a:rPr lang="en-US" smtClean="0"/>
              <a:pPr>
                <a:defRPr/>
              </a:pPr>
              <a:t>18</a:t>
            </a:fld>
            <a:endParaRPr lang="en-US" dirty="0"/>
          </a:p>
        </p:txBody>
      </p:sp>
      <p:sp>
        <p:nvSpPr>
          <p:cNvPr id="5" name="TextBox 4"/>
          <p:cNvSpPr txBox="1"/>
          <p:nvPr/>
        </p:nvSpPr>
        <p:spPr>
          <a:xfrm>
            <a:off x="0" y="4382282"/>
            <a:ext cx="7077075" cy="2304021"/>
          </a:xfrm>
          <a:prstGeom prst="rect">
            <a:avLst/>
          </a:prstGeom>
          <a:noFill/>
        </p:spPr>
        <p:txBody>
          <a:bodyPr wrap="square" lIns="87179" tIns="43589" rIns="87179" bIns="43589" rtlCol="0">
            <a:spAutoFit/>
          </a:bodyPr>
          <a:lstStyle/>
          <a:p>
            <a:pPr fontAlgn="auto">
              <a:spcBef>
                <a:spcPts val="0"/>
              </a:spcBef>
              <a:spcAft>
                <a:spcPts val="0"/>
              </a:spcAft>
            </a:pPr>
            <a:r>
              <a:rPr lang="en-US" dirty="0" smtClean="0">
                <a:solidFill>
                  <a:prstClr val="black"/>
                </a:solidFill>
                <a:latin typeface="Calibri"/>
              </a:rPr>
              <a:t>Five employees with </a:t>
            </a:r>
            <a:r>
              <a:rPr lang="en-US" b="1" dirty="0" smtClean="0">
                <a:solidFill>
                  <a:srgbClr val="FF0000"/>
                </a:solidFill>
                <a:latin typeface="Calibri"/>
              </a:rPr>
              <a:t>40 hrs</a:t>
            </a:r>
            <a:r>
              <a:rPr lang="en-US" dirty="0" smtClean="0">
                <a:solidFill>
                  <a:prstClr val="black"/>
                </a:solidFill>
                <a:latin typeface="Calibri"/>
              </a:rPr>
              <a:t> @ 8 Hrs a Day and five days a week, and</a:t>
            </a:r>
          </a:p>
          <a:p>
            <a:pPr fontAlgn="auto">
              <a:spcBef>
                <a:spcPts val="0"/>
              </a:spcBef>
              <a:spcAft>
                <a:spcPts val="0"/>
              </a:spcAft>
            </a:pPr>
            <a:r>
              <a:rPr lang="en-US" dirty="0" smtClean="0">
                <a:solidFill>
                  <a:prstClr val="black"/>
                </a:solidFill>
                <a:latin typeface="Calibri"/>
              </a:rPr>
              <a:t>Two employees with </a:t>
            </a:r>
            <a:r>
              <a:rPr lang="en-US" b="1" dirty="0" smtClean="0">
                <a:solidFill>
                  <a:srgbClr val="FF0000"/>
                </a:solidFill>
                <a:latin typeface="Calibri"/>
              </a:rPr>
              <a:t>44 Hrs (one with two 12 Hrs a day plus two 10 Hrs a Day) and (one with two 9 Hrs a day, two 8 Hrs a day, and one 10 Hrs a Day)</a:t>
            </a:r>
          </a:p>
          <a:p>
            <a:pPr fontAlgn="auto">
              <a:spcBef>
                <a:spcPts val="0"/>
              </a:spcBef>
              <a:spcAft>
                <a:spcPts val="0"/>
              </a:spcAft>
            </a:pPr>
            <a:r>
              <a:rPr lang="en-US" b="1" dirty="0" smtClean="0">
                <a:latin typeface="Calibri"/>
              </a:rPr>
              <a:t>With rest days of:		</a:t>
            </a:r>
          </a:p>
          <a:p>
            <a:pPr marL="326921" indent="-326921" fontAlgn="auto">
              <a:spcBef>
                <a:spcPts val="0"/>
              </a:spcBef>
              <a:spcAft>
                <a:spcPts val="0"/>
              </a:spcAft>
              <a:buAutoNum type="arabicPeriod"/>
            </a:pPr>
            <a:r>
              <a:rPr lang="en-US" b="1" dirty="0" smtClean="0">
                <a:latin typeface="Calibri"/>
              </a:rPr>
              <a:t>Sun/Tue		4. Sun/Fri		7. Sat/Sun</a:t>
            </a:r>
          </a:p>
          <a:p>
            <a:pPr marL="326921" indent="-326921" fontAlgn="auto">
              <a:spcBef>
                <a:spcPts val="0"/>
              </a:spcBef>
              <a:spcAft>
                <a:spcPts val="0"/>
              </a:spcAft>
              <a:buAutoNum type="arabicPeriod"/>
            </a:pPr>
            <a:r>
              <a:rPr lang="en-US" b="1" dirty="0" smtClean="0">
                <a:latin typeface="Calibri"/>
              </a:rPr>
              <a:t>Sun/Thurs		5. Sun/Wed</a:t>
            </a:r>
          </a:p>
          <a:p>
            <a:pPr marL="326921" indent="-326921" fontAlgn="auto">
              <a:spcBef>
                <a:spcPts val="0"/>
              </a:spcBef>
              <a:spcAft>
                <a:spcPts val="0"/>
              </a:spcAft>
              <a:buAutoNum type="arabicPeriod"/>
            </a:pPr>
            <a:r>
              <a:rPr lang="en-US" b="1" dirty="0" smtClean="0">
                <a:latin typeface="Calibri"/>
              </a:rPr>
              <a:t>Sun/Tue		6. Fri/Sat/Sun</a:t>
            </a:r>
          </a:p>
        </p:txBody>
      </p:sp>
      <p:sp>
        <p:nvSpPr>
          <p:cNvPr id="7" name="TextBox 6"/>
          <p:cNvSpPr txBox="1"/>
          <p:nvPr/>
        </p:nvSpPr>
        <p:spPr>
          <a:xfrm>
            <a:off x="0" y="6681183"/>
            <a:ext cx="7077075" cy="2304021"/>
          </a:xfrm>
          <a:prstGeom prst="rect">
            <a:avLst/>
          </a:prstGeom>
          <a:noFill/>
        </p:spPr>
        <p:txBody>
          <a:bodyPr wrap="square" lIns="87179" tIns="43589" rIns="87179" bIns="43589" rtlCol="0">
            <a:spAutoFit/>
          </a:bodyPr>
          <a:lstStyle/>
          <a:p>
            <a:pPr fontAlgn="auto">
              <a:spcBef>
                <a:spcPts val="0"/>
              </a:spcBef>
              <a:spcAft>
                <a:spcPts val="0"/>
              </a:spcAft>
            </a:pPr>
            <a:r>
              <a:rPr lang="en-US" dirty="0" smtClean="0">
                <a:solidFill>
                  <a:prstClr val="black"/>
                </a:solidFill>
                <a:latin typeface="Calibri"/>
              </a:rPr>
              <a:t>Six employees with </a:t>
            </a:r>
            <a:r>
              <a:rPr lang="en-US" b="1" dirty="0" smtClean="0">
                <a:solidFill>
                  <a:srgbClr val="FF0000"/>
                </a:solidFill>
                <a:latin typeface="Calibri"/>
              </a:rPr>
              <a:t>40 hrs a week, 8 Hrs a Day  @ five days a week</a:t>
            </a:r>
          </a:p>
          <a:p>
            <a:pPr fontAlgn="auto">
              <a:spcBef>
                <a:spcPts val="0"/>
              </a:spcBef>
              <a:spcAft>
                <a:spcPts val="0"/>
              </a:spcAft>
            </a:pPr>
            <a:r>
              <a:rPr lang="en-US" dirty="0" smtClean="0">
                <a:solidFill>
                  <a:prstClr val="black"/>
                </a:solidFill>
                <a:latin typeface="Calibri"/>
              </a:rPr>
              <a:t>and One employee with </a:t>
            </a:r>
            <a:r>
              <a:rPr lang="en-US" b="1" dirty="0" smtClean="0">
                <a:solidFill>
                  <a:srgbClr val="FF0000"/>
                </a:solidFill>
                <a:latin typeface="Calibri"/>
              </a:rPr>
              <a:t>36 Hrs a week @ 9 Hrs four days a week </a:t>
            </a:r>
            <a:r>
              <a:rPr lang="en-US" b="1" dirty="0" smtClean="0">
                <a:latin typeface="Calibri"/>
              </a:rPr>
              <a:t>with Rest Days of:</a:t>
            </a:r>
          </a:p>
          <a:p>
            <a:pPr marL="326921" indent="-326921" fontAlgn="auto">
              <a:spcBef>
                <a:spcPts val="0"/>
              </a:spcBef>
              <a:spcAft>
                <a:spcPts val="0"/>
              </a:spcAft>
              <a:buAutoNum type="arabicPeriod"/>
            </a:pPr>
            <a:r>
              <a:rPr lang="en-US" b="1" dirty="0" smtClean="0">
                <a:latin typeface="Calibri"/>
              </a:rPr>
              <a:t>Sun/Tue		4. Sun/Fri		7. Sat/Sun/Wed</a:t>
            </a:r>
          </a:p>
          <a:p>
            <a:pPr marL="326921" indent="-326921" fontAlgn="auto">
              <a:spcBef>
                <a:spcPts val="0"/>
              </a:spcBef>
              <a:spcAft>
                <a:spcPts val="0"/>
              </a:spcAft>
              <a:buAutoNum type="arabicPeriod"/>
            </a:pPr>
            <a:r>
              <a:rPr lang="en-US" b="1" dirty="0" smtClean="0">
                <a:latin typeface="Calibri"/>
              </a:rPr>
              <a:t>Sun/Thurs		5. Sun/Thurs</a:t>
            </a:r>
          </a:p>
          <a:p>
            <a:pPr marL="326921" indent="-326921" fontAlgn="auto">
              <a:spcBef>
                <a:spcPts val="0"/>
              </a:spcBef>
              <a:spcAft>
                <a:spcPts val="0"/>
              </a:spcAft>
              <a:buAutoNum type="arabicPeriod"/>
            </a:pPr>
            <a:r>
              <a:rPr lang="en-US" b="1" dirty="0" smtClean="0">
                <a:latin typeface="Calibri"/>
              </a:rPr>
              <a:t>Sun/Tue		6. Sat/Sun</a:t>
            </a:r>
          </a:p>
          <a:p>
            <a:pPr fontAlgn="auto">
              <a:spcBef>
                <a:spcPts val="0"/>
              </a:spcBef>
              <a:spcAft>
                <a:spcPts val="0"/>
              </a:spcAft>
            </a:pPr>
            <a:endParaRPr lang="en-US" b="1" dirty="0" smtClean="0">
              <a:solidFill>
                <a:srgbClr val="FF0000"/>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C8DC0AF-D79C-4742-8EF9-309C61B49CF9}" type="slidenum">
              <a:rPr lang="en-US">
                <a:solidFill>
                  <a:prstClr val="black"/>
                </a:solidFill>
              </a:rPr>
              <a:pPr/>
              <a:t>19</a:t>
            </a:fld>
            <a:endParaRPr lang="en-US">
              <a:solidFill>
                <a:prstClr val="black"/>
              </a:solidFill>
            </a:endParaRPr>
          </a:p>
        </p:txBody>
      </p:sp>
      <p:sp>
        <p:nvSpPr>
          <p:cNvPr id="5" name="TextBox 4"/>
          <p:cNvSpPr txBox="1"/>
          <p:nvPr/>
        </p:nvSpPr>
        <p:spPr>
          <a:xfrm>
            <a:off x="0" y="4238600"/>
            <a:ext cx="7077075" cy="2304021"/>
          </a:xfrm>
          <a:prstGeom prst="rect">
            <a:avLst/>
          </a:prstGeom>
          <a:noFill/>
        </p:spPr>
        <p:txBody>
          <a:bodyPr wrap="square" lIns="87179" tIns="43589" rIns="87179" bIns="43589" rtlCol="0">
            <a:spAutoFit/>
          </a:bodyPr>
          <a:lstStyle/>
          <a:p>
            <a:pPr fontAlgn="auto">
              <a:spcBef>
                <a:spcPts val="0"/>
              </a:spcBef>
              <a:spcAft>
                <a:spcPts val="0"/>
              </a:spcAft>
            </a:pPr>
            <a:r>
              <a:rPr lang="en-US" dirty="0" smtClean="0">
                <a:solidFill>
                  <a:prstClr val="black"/>
                </a:solidFill>
                <a:latin typeface="Calibri"/>
              </a:rPr>
              <a:t>Least Desirable Schedule:</a:t>
            </a:r>
          </a:p>
          <a:p>
            <a:pPr fontAlgn="auto">
              <a:spcBef>
                <a:spcPts val="0"/>
              </a:spcBef>
              <a:spcAft>
                <a:spcPts val="0"/>
              </a:spcAft>
            </a:pPr>
            <a:r>
              <a:rPr lang="en-US" dirty="0" smtClean="0">
                <a:solidFill>
                  <a:prstClr val="black"/>
                </a:solidFill>
                <a:latin typeface="Calibri"/>
              </a:rPr>
              <a:t>Schedule 1</a:t>
            </a:r>
          </a:p>
          <a:p>
            <a:pPr fontAlgn="auto">
              <a:spcBef>
                <a:spcPts val="0"/>
              </a:spcBef>
              <a:spcAft>
                <a:spcPts val="0"/>
              </a:spcAft>
            </a:pPr>
            <a:r>
              <a:rPr lang="en-US" dirty="0" smtClean="0">
                <a:solidFill>
                  <a:prstClr val="black"/>
                </a:solidFill>
                <a:latin typeface="Calibri"/>
              </a:rPr>
              <a:t>Four employees with </a:t>
            </a:r>
            <a:r>
              <a:rPr lang="en-US" b="1" dirty="0" smtClean="0">
                <a:solidFill>
                  <a:srgbClr val="FF0000"/>
                </a:solidFill>
                <a:latin typeface="Calibri"/>
              </a:rPr>
              <a:t>40 hrs a week @ 8 Hrs a Day 5 days a week</a:t>
            </a:r>
          </a:p>
          <a:p>
            <a:pPr fontAlgn="auto">
              <a:spcBef>
                <a:spcPts val="0"/>
              </a:spcBef>
              <a:spcAft>
                <a:spcPts val="0"/>
              </a:spcAft>
            </a:pPr>
            <a:r>
              <a:rPr lang="en-US" dirty="0" smtClean="0">
                <a:solidFill>
                  <a:prstClr val="black"/>
                </a:solidFill>
                <a:latin typeface="Calibri"/>
              </a:rPr>
              <a:t>and One employee with </a:t>
            </a:r>
            <a:r>
              <a:rPr lang="en-US" b="1" dirty="0" smtClean="0">
                <a:solidFill>
                  <a:srgbClr val="FF0000"/>
                </a:solidFill>
                <a:latin typeface="Calibri"/>
              </a:rPr>
              <a:t>32 Hrs a week @ 8 Hrs a Day  4 days a week </a:t>
            </a:r>
            <a:r>
              <a:rPr lang="en-US" b="1" dirty="0" smtClean="0">
                <a:latin typeface="Calibri"/>
              </a:rPr>
              <a:t>with</a:t>
            </a:r>
          </a:p>
          <a:p>
            <a:pPr fontAlgn="auto">
              <a:spcBef>
                <a:spcPts val="0"/>
              </a:spcBef>
              <a:spcAft>
                <a:spcPts val="0"/>
              </a:spcAft>
            </a:pPr>
            <a:r>
              <a:rPr lang="en-US" b="1" dirty="0" smtClean="0">
                <a:latin typeface="Calibri"/>
              </a:rPr>
              <a:t>Rest Days of:</a:t>
            </a:r>
          </a:p>
          <a:p>
            <a:pPr marL="326921" indent="-326921" fontAlgn="auto">
              <a:spcBef>
                <a:spcPts val="0"/>
              </a:spcBef>
              <a:spcAft>
                <a:spcPts val="0"/>
              </a:spcAft>
              <a:buAutoNum type="arabicPeriod"/>
            </a:pPr>
            <a:r>
              <a:rPr lang="en-US" b="1" dirty="0" smtClean="0">
                <a:latin typeface="Calibri"/>
              </a:rPr>
              <a:t>Sun/Tues	3. Sun/Tues	5. Sun/Thurs	7. Sat/Sun/Wed</a:t>
            </a:r>
          </a:p>
          <a:p>
            <a:pPr marL="326921" indent="-326921" fontAlgn="auto">
              <a:spcBef>
                <a:spcPts val="0"/>
              </a:spcBef>
              <a:spcAft>
                <a:spcPts val="0"/>
              </a:spcAft>
              <a:buAutoNum type="arabicPeriod"/>
            </a:pPr>
            <a:r>
              <a:rPr lang="en-US" b="1" dirty="0" smtClean="0">
                <a:latin typeface="Calibri"/>
              </a:rPr>
              <a:t>Sun/Thurs	4. Sun/Fri	6.  Sat/Sun		</a:t>
            </a:r>
          </a:p>
        </p:txBody>
      </p:sp>
      <p:sp>
        <p:nvSpPr>
          <p:cNvPr id="6" name="TextBox 5"/>
          <p:cNvSpPr txBox="1"/>
          <p:nvPr/>
        </p:nvSpPr>
        <p:spPr>
          <a:xfrm>
            <a:off x="0" y="6465661"/>
            <a:ext cx="7077075" cy="2304021"/>
          </a:xfrm>
          <a:prstGeom prst="rect">
            <a:avLst/>
          </a:prstGeom>
          <a:noFill/>
        </p:spPr>
        <p:txBody>
          <a:bodyPr wrap="square" lIns="87179" tIns="43589" rIns="87179" bIns="43589" rtlCol="0">
            <a:spAutoFit/>
          </a:bodyPr>
          <a:lstStyle/>
          <a:p>
            <a:pPr fontAlgn="auto">
              <a:spcBef>
                <a:spcPts val="0"/>
              </a:spcBef>
              <a:spcAft>
                <a:spcPts val="0"/>
              </a:spcAft>
            </a:pPr>
            <a:r>
              <a:rPr lang="en-US" dirty="0" smtClean="0">
                <a:solidFill>
                  <a:prstClr val="black"/>
                </a:solidFill>
                <a:latin typeface="Calibri"/>
              </a:rPr>
              <a:t>Schedule 2</a:t>
            </a:r>
          </a:p>
          <a:p>
            <a:pPr fontAlgn="auto">
              <a:spcBef>
                <a:spcPts val="0"/>
              </a:spcBef>
              <a:spcAft>
                <a:spcPts val="0"/>
              </a:spcAft>
            </a:pPr>
            <a:r>
              <a:rPr lang="en-US" dirty="0" smtClean="0">
                <a:solidFill>
                  <a:prstClr val="black"/>
                </a:solidFill>
                <a:latin typeface="Calibri"/>
              </a:rPr>
              <a:t>Four employees with </a:t>
            </a:r>
            <a:r>
              <a:rPr lang="en-US" b="1" dirty="0" smtClean="0">
                <a:solidFill>
                  <a:srgbClr val="FF0000"/>
                </a:solidFill>
                <a:latin typeface="Calibri"/>
              </a:rPr>
              <a:t>40 hrs a week @ 8 Hrs a Day and 5 days a week</a:t>
            </a:r>
          </a:p>
          <a:p>
            <a:pPr fontAlgn="auto">
              <a:spcBef>
                <a:spcPts val="0"/>
              </a:spcBef>
              <a:spcAft>
                <a:spcPts val="0"/>
              </a:spcAft>
            </a:pPr>
            <a:r>
              <a:rPr lang="en-US" dirty="0" smtClean="0">
                <a:solidFill>
                  <a:prstClr val="black"/>
                </a:solidFill>
                <a:latin typeface="Calibri"/>
              </a:rPr>
              <a:t>One employee with </a:t>
            </a:r>
            <a:r>
              <a:rPr lang="en-US" b="1" dirty="0" smtClean="0">
                <a:solidFill>
                  <a:srgbClr val="FF0000"/>
                </a:solidFill>
                <a:latin typeface="Calibri"/>
              </a:rPr>
              <a:t>30 Hrs a week @ 6 Hrs a Day and 5 days a week </a:t>
            </a:r>
            <a:r>
              <a:rPr lang="en-US" b="1" dirty="0" smtClean="0">
                <a:latin typeface="Calibri"/>
              </a:rPr>
              <a:t>with Rest Days of:</a:t>
            </a:r>
          </a:p>
          <a:p>
            <a:pPr marL="326921" indent="-326921" fontAlgn="auto">
              <a:spcBef>
                <a:spcPts val="0"/>
              </a:spcBef>
              <a:spcAft>
                <a:spcPts val="0"/>
              </a:spcAft>
              <a:buAutoNum type="arabicPeriod"/>
            </a:pPr>
            <a:r>
              <a:rPr lang="en-US" b="1" dirty="0" smtClean="0">
                <a:latin typeface="Calibri"/>
              </a:rPr>
              <a:t>Sat/Sun		5. Sun/Thurs</a:t>
            </a:r>
          </a:p>
          <a:p>
            <a:pPr marL="326921" indent="-326921" fontAlgn="auto">
              <a:spcBef>
                <a:spcPts val="0"/>
              </a:spcBef>
              <a:spcAft>
                <a:spcPts val="0"/>
              </a:spcAft>
              <a:buAutoNum type="arabicPeriod"/>
            </a:pPr>
            <a:r>
              <a:rPr lang="en-US" b="1" dirty="0" smtClean="0">
                <a:latin typeface="Calibri"/>
              </a:rPr>
              <a:t>Sun/Thurs		6. Sat/Sun</a:t>
            </a:r>
          </a:p>
          <a:p>
            <a:pPr marL="326921" indent="-326921" fontAlgn="auto">
              <a:spcBef>
                <a:spcPts val="0"/>
              </a:spcBef>
              <a:spcAft>
                <a:spcPts val="0"/>
              </a:spcAft>
              <a:buAutoNum type="arabicPeriod"/>
            </a:pPr>
            <a:r>
              <a:rPr lang="en-US" b="1" dirty="0" smtClean="0">
                <a:latin typeface="Calibri"/>
              </a:rPr>
              <a:t>Sun/Tues		7. Sun/Wed</a:t>
            </a:r>
          </a:p>
          <a:p>
            <a:pPr marL="326921" indent="-326921" fontAlgn="auto">
              <a:spcBef>
                <a:spcPts val="0"/>
              </a:spcBef>
              <a:spcAft>
                <a:spcPts val="0"/>
              </a:spcAft>
              <a:buAutoNum type="arabicPeriod"/>
            </a:pPr>
            <a:r>
              <a:rPr lang="en-US" b="1" dirty="0" smtClean="0">
                <a:latin typeface="Calibri"/>
              </a:rPr>
              <a:t>Sun/Fri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DA7A08-6021-49BB-97D1-979CA7DD02C4}"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300" dirty="0" smtClean="0"/>
              <a:t>This is a sample CSV Request that you can modify how you see fit to request the basic information you may need. </a:t>
            </a:r>
          </a:p>
          <a:p>
            <a:endParaRPr lang="en-US" sz="2300" dirty="0" smtClean="0"/>
          </a:p>
          <a:p>
            <a:r>
              <a:rPr lang="en-US" sz="2300" dirty="0" smtClean="0"/>
              <a:t>The next slide is a Word Document of this request form that you may modify as you see fit. </a:t>
            </a:r>
          </a:p>
          <a:p>
            <a:endParaRPr lang="en-US" sz="2300" dirty="0" smtClean="0"/>
          </a:p>
          <a:p>
            <a:r>
              <a:rPr lang="en-US" sz="2300" dirty="0" smtClean="0"/>
              <a:t>GO TO NEXT SLIDE</a:t>
            </a:r>
            <a:endParaRPr lang="en-US" sz="2300" dirty="0"/>
          </a:p>
        </p:txBody>
      </p:sp>
      <p:sp>
        <p:nvSpPr>
          <p:cNvPr id="4" name="Slide Number Placeholder 3"/>
          <p:cNvSpPr>
            <a:spLocks noGrp="1"/>
          </p:cNvSpPr>
          <p:nvPr>
            <p:ph type="sldNum" sz="quarter" idx="10"/>
          </p:nvPr>
        </p:nvSpPr>
        <p:spPr/>
        <p:txBody>
          <a:bodyPr/>
          <a:lstStyle/>
          <a:p>
            <a:pPr>
              <a:defRPr/>
            </a:pPr>
            <a:fld id="{29DA7A08-6021-49BB-97D1-979CA7DD02C4}"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1159" y="4299665"/>
            <a:ext cx="6413599" cy="4073366"/>
          </a:xfrm>
        </p:spPr>
        <p:txBody>
          <a:bodyPr>
            <a:normAutofit/>
          </a:bodyPr>
          <a:lstStyle/>
          <a:p>
            <a:r>
              <a:rPr lang="en-US" sz="3800" dirty="0" smtClean="0"/>
              <a:t>Click on:</a:t>
            </a:r>
          </a:p>
          <a:p>
            <a:r>
              <a:rPr lang="en-US" sz="3800" dirty="0" smtClean="0"/>
              <a:t> </a:t>
            </a:r>
            <a:r>
              <a:rPr lang="en-US" sz="3800" b="1" dirty="0" smtClean="0">
                <a:solidFill>
                  <a:schemeClr val="tx2"/>
                </a:solidFill>
              </a:rPr>
              <a:t>“Example of CSV request” </a:t>
            </a:r>
          </a:p>
          <a:p>
            <a:r>
              <a:rPr lang="en-US" sz="3800" dirty="0" smtClean="0"/>
              <a:t>to show the word document.</a:t>
            </a:r>
            <a:endParaRPr lang="en-US" sz="3800" dirty="0"/>
          </a:p>
        </p:txBody>
      </p:sp>
      <p:sp>
        <p:nvSpPr>
          <p:cNvPr id="4" name="Slide Number Placeholder 3"/>
          <p:cNvSpPr>
            <a:spLocks noGrp="1"/>
          </p:cNvSpPr>
          <p:nvPr>
            <p:ph type="sldNum" sz="quarter" idx="10"/>
          </p:nvPr>
        </p:nvSpPr>
        <p:spPr/>
        <p:txBody>
          <a:bodyPr/>
          <a:lstStyle/>
          <a:p>
            <a:pPr>
              <a:defRPr/>
            </a:pPr>
            <a:fld id="{29DA7A08-6021-49BB-97D1-979CA7DD02C4}"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1159" y="4299665"/>
            <a:ext cx="6634758" cy="4073366"/>
          </a:xfrm>
        </p:spPr>
        <p:txBody>
          <a:bodyPr>
            <a:normAutofit/>
          </a:bodyPr>
          <a:lstStyle/>
          <a:p>
            <a:r>
              <a:rPr lang="en-US" sz="2700" dirty="0" smtClean="0"/>
              <a:t>This is a copy of the CSAW Report Request Form. This is a weekly report- You may have to request a separate report. </a:t>
            </a:r>
          </a:p>
          <a:p>
            <a:endParaRPr lang="en-US" sz="2700" dirty="0" smtClean="0"/>
          </a:p>
          <a:p>
            <a:r>
              <a:rPr lang="en-US" sz="2700" dirty="0" smtClean="0"/>
              <a:t>Always request the “PREVIOUS WEEK”.</a:t>
            </a:r>
            <a:endParaRPr lang="en-US" sz="2700" dirty="0"/>
          </a:p>
        </p:txBody>
      </p:sp>
      <p:sp>
        <p:nvSpPr>
          <p:cNvPr id="4" name="Slide Number Placeholder 3"/>
          <p:cNvSpPr>
            <a:spLocks noGrp="1"/>
          </p:cNvSpPr>
          <p:nvPr>
            <p:ph type="sldNum" sz="quarter" idx="10"/>
          </p:nvPr>
        </p:nvSpPr>
        <p:spPr/>
        <p:txBody>
          <a:bodyPr/>
          <a:lstStyle/>
          <a:p>
            <a:pPr>
              <a:defRPr/>
            </a:pPr>
            <a:fld id="{29DA7A08-6021-49BB-97D1-979CA7DD02C4}"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4878" y="4299665"/>
            <a:ext cx="6561038" cy="4073366"/>
          </a:xfrm>
        </p:spPr>
        <p:txBody>
          <a:bodyPr>
            <a:normAutofit/>
          </a:bodyPr>
          <a:lstStyle/>
          <a:p>
            <a:r>
              <a:rPr lang="en-US" sz="3100" dirty="0" smtClean="0"/>
              <a:t>This is a sample CSAW Request Form</a:t>
            </a:r>
          </a:p>
          <a:p>
            <a:r>
              <a:rPr lang="en-US" sz="3100" dirty="0" smtClean="0"/>
              <a:t>Click </a:t>
            </a:r>
            <a:r>
              <a:rPr lang="en-US" sz="3400" dirty="0" smtClean="0"/>
              <a:t>on:</a:t>
            </a:r>
            <a:r>
              <a:rPr lang="en-US" sz="3400" dirty="0" smtClean="0">
                <a:solidFill>
                  <a:schemeClr val="tx2"/>
                </a:solidFill>
              </a:rPr>
              <a:t> </a:t>
            </a:r>
          </a:p>
          <a:p>
            <a:r>
              <a:rPr lang="en-US" sz="3400" b="1" dirty="0" smtClean="0">
                <a:solidFill>
                  <a:schemeClr val="tx2"/>
                </a:solidFill>
              </a:rPr>
              <a:t>“Example of CSAW request”</a:t>
            </a:r>
            <a:r>
              <a:rPr lang="en-US" sz="3100" dirty="0" smtClean="0"/>
              <a:t> </a:t>
            </a:r>
            <a:r>
              <a:rPr lang="en-US" sz="3800" dirty="0" smtClean="0"/>
              <a:t>so participants can see what it looks like.</a:t>
            </a:r>
            <a:endParaRPr lang="en-US" sz="3100" dirty="0"/>
          </a:p>
        </p:txBody>
      </p:sp>
      <p:sp>
        <p:nvSpPr>
          <p:cNvPr id="4" name="Slide Number Placeholder 3"/>
          <p:cNvSpPr>
            <a:spLocks noGrp="1"/>
          </p:cNvSpPr>
          <p:nvPr>
            <p:ph type="sldNum" sz="quarter" idx="10"/>
          </p:nvPr>
        </p:nvSpPr>
        <p:spPr/>
        <p:txBody>
          <a:bodyPr/>
          <a:lstStyle/>
          <a:p>
            <a:pPr>
              <a:defRPr/>
            </a:pPr>
            <a:fld id="{29DA7A08-6021-49BB-97D1-979CA7DD02C4}"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DA7A08-6021-49BB-97D1-979CA7DD02C4}" type="slidenum">
              <a:rPr lang="en-US" smtClean="0"/>
              <a:pPr>
                <a:defRPr/>
              </a:pPr>
              <a:t>30</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DA7A08-6021-49BB-97D1-979CA7DD02C4}" type="slidenum">
              <a:rPr lang="en-US" smtClean="0">
                <a:solidFill>
                  <a:prstClr val="black"/>
                </a:solidFill>
              </a:rPr>
              <a:pPr>
                <a:defRPr/>
              </a:pPr>
              <a:t>31</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DA7A08-6021-49BB-97D1-979CA7DD02C4}" type="slidenum">
              <a:rPr lang="en-US" smtClean="0"/>
              <a:pPr>
                <a:defRPr/>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3100" dirty="0" smtClean="0"/>
              <a:t>This is the basic information sheet that the steward in the office is going to use and fill out to complete the workbook. We will give you more details as we go through the training material.</a:t>
            </a:r>
            <a:endParaRPr lang="en-US" sz="3100" dirty="0"/>
          </a:p>
        </p:txBody>
      </p:sp>
      <p:sp>
        <p:nvSpPr>
          <p:cNvPr id="4" name="Slide Number Placeholder 3"/>
          <p:cNvSpPr>
            <a:spLocks noGrp="1"/>
          </p:cNvSpPr>
          <p:nvPr>
            <p:ph type="sldNum" sz="quarter" idx="10"/>
          </p:nvPr>
        </p:nvSpPr>
        <p:spPr/>
        <p:txBody>
          <a:bodyPr/>
          <a:lstStyle/>
          <a:p>
            <a:pPr>
              <a:defRPr/>
            </a:pPr>
            <a:fld id="{29DA7A08-6021-49BB-97D1-979CA7DD02C4}"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8598" y="4299664"/>
            <a:ext cx="6413599" cy="4536739"/>
          </a:xfrm>
        </p:spPr>
        <p:txBody>
          <a:bodyPr>
            <a:noAutofit/>
          </a:bodyPr>
          <a:lstStyle/>
          <a:p>
            <a:r>
              <a:rPr lang="en-US" sz="2300" dirty="0" smtClean="0"/>
              <a:t>The previous slide we showed you was the form in which the Steward would input Local Information. As we stated, this information is the best source of information for the Union. The purpose of securing this information is to be able to compare to the USPS reports that we will be requesting. </a:t>
            </a:r>
          </a:p>
          <a:p>
            <a:endParaRPr lang="en-US" sz="2300" dirty="0" smtClean="0"/>
          </a:p>
          <a:p>
            <a:r>
              <a:rPr lang="en-US" sz="2300" dirty="0" smtClean="0"/>
              <a:t>Advise participants that they can print this form from the presentation when needed. </a:t>
            </a:r>
          </a:p>
          <a:p>
            <a:endParaRPr lang="en-US" sz="2300" dirty="0" smtClean="0"/>
          </a:p>
          <a:p>
            <a:r>
              <a:rPr lang="en-US" sz="2300" dirty="0" smtClean="0"/>
              <a:t>CLICK ON “Local Information” and explain </a:t>
            </a:r>
            <a:endParaRPr lang="en-US" sz="2300" dirty="0"/>
          </a:p>
        </p:txBody>
      </p:sp>
      <p:sp>
        <p:nvSpPr>
          <p:cNvPr id="4" name="Slide Number Placeholder 3"/>
          <p:cNvSpPr>
            <a:spLocks noGrp="1"/>
          </p:cNvSpPr>
          <p:nvPr>
            <p:ph type="sldNum" sz="quarter" idx="10"/>
          </p:nvPr>
        </p:nvSpPr>
        <p:spPr/>
        <p:txBody>
          <a:bodyPr/>
          <a:lstStyle/>
          <a:p>
            <a:pPr>
              <a:defRPr/>
            </a:pPr>
            <a:fld id="{29DA7A08-6021-49BB-97D1-979CA7DD02C4}"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6037" y="4299665"/>
            <a:ext cx="5853331" cy="4073366"/>
          </a:xfrm>
        </p:spPr>
        <p:txBody>
          <a:bodyPr>
            <a:normAutofit/>
          </a:bodyPr>
          <a:lstStyle/>
          <a:p>
            <a:r>
              <a:rPr lang="en-US" sz="2700" dirty="0" smtClean="0"/>
              <a:t>This is a part of the workbook in which you will be inputting the information you received from the postal service from your information requested. It is the same information on the Local Information sheet.</a:t>
            </a:r>
            <a:endParaRPr lang="en-US" sz="2700" dirty="0"/>
          </a:p>
        </p:txBody>
      </p:sp>
      <p:sp>
        <p:nvSpPr>
          <p:cNvPr id="4" name="Slide Number Placeholder 3"/>
          <p:cNvSpPr>
            <a:spLocks noGrp="1"/>
          </p:cNvSpPr>
          <p:nvPr>
            <p:ph type="sldNum" sz="quarter" idx="10"/>
          </p:nvPr>
        </p:nvSpPr>
        <p:spPr/>
        <p:txBody>
          <a:bodyPr/>
          <a:lstStyle/>
          <a:p>
            <a:pPr>
              <a:defRPr/>
            </a:pPr>
            <a:fld id="{29DA7A08-6021-49BB-97D1-979CA7DD02C4}"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8598" y="4299664"/>
            <a:ext cx="6339880" cy="4536739"/>
          </a:xfrm>
        </p:spPr>
        <p:txBody>
          <a:bodyPr>
            <a:noAutofit/>
          </a:bodyPr>
          <a:lstStyle/>
          <a:p>
            <a:pPr>
              <a:spcBef>
                <a:spcPts val="0"/>
              </a:spcBef>
            </a:pPr>
            <a:r>
              <a:rPr lang="en-US" sz="1700" dirty="0" smtClean="0"/>
              <a:t>This page is really important. If you would take a look at the second bullet you will see that all time must be entered in 24 hour clock hour and units.</a:t>
            </a:r>
          </a:p>
          <a:p>
            <a:pPr>
              <a:spcBef>
                <a:spcPts val="0"/>
              </a:spcBef>
            </a:pPr>
            <a:endParaRPr lang="en-US" sz="1700" dirty="0" smtClean="0"/>
          </a:p>
          <a:p>
            <a:pPr>
              <a:spcBef>
                <a:spcPts val="0"/>
              </a:spcBef>
            </a:pPr>
            <a:r>
              <a:rPr lang="en-US" sz="1700" dirty="0" smtClean="0"/>
              <a:t>Example: 8:30 will be entered in our workbook as 8.50 and not 8:30. </a:t>
            </a:r>
          </a:p>
          <a:p>
            <a:pPr>
              <a:spcBef>
                <a:spcPts val="0"/>
              </a:spcBef>
            </a:pPr>
            <a:endParaRPr lang="en-US" sz="1700" dirty="0" smtClean="0"/>
          </a:p>
          <a:p>
            <a:pPr>
              <a:spcBef>
                <a:spcPts val="0"/>
              </a:spcBef>
            </a:pPr>
            <a:r>
              <a:rPr lang="en-US" sz="1700" dirty="0" smtClean="0"/>
              <a:t>The workbook form will ask for CSV Facility Database Information- which can be found on the CSV report.  We want to make sure the information is correct. We will compare CSV to the local information that we received from the steward or clerk that was filled out on the local information sheet</a:t>
            </a:r>
            <a:r>
              <a:rPr lang="en-US" sz="1900" dirty="0" smtClean="0"/>
              <a:t>.</a:t>
            </a:r>
          </a:p>
          <a:p>
            <a:pPr>
              <a:spcBef>
                <a:spcPts val="0"/>
              </a:spcBef>
            </a:pPr>
            <a:r>
              <a:rPr lang="en-US" sz="1900" b="1" dirty="0" smtClean="0"/>
              <a:t>EXAMPLE:</a:t>
            </a:r>
          </a:p>
          <a:p>
            <a:pPr>
              <a:spcBef>
                <a:spcPts val="0"/>
              </a:spcBef>
            </a:pPr>
            <a:r>
              <a:rPr lang="en-US" sz="1900" dirty="0" smtClean="0"/>
              <a:t>Number of deliveries- Found in CSV report that is located in the LDC-48 Earned Workhours.</a:t>
            </a:r>
          </a:p>
          <a:p>
            <a:pPr>
              <a:spcBef>
                <a:spcPts val="0"/>
              </a:spcBef>
            </a:pPr>
            <a:r>
              <a:rPr lang="en-US" sz="1900" dirty="0" smtClean="0"/>
              <a:t>CSV is the acronym for Customer Service Variance</a:t>
            </a:r>
          </a:p>
          <a:p>
            <a:pPr>
              <a:spcBef>
                <a:spcPts val="0"/>
              </a:spcBef>
            </a:pPr>
            <a:r>
              <a:rPr lang="en-US" sz="1900" dirty="0" smtClean="0"/>
              <a:t>LDC is the acronym for Labor Distribution Code</a:t>
            </a:r>
            <a:endParaRPr lang="en-US" sz="1900" dirty="0"/>
          </a:p>
        </p:txBody>
      </p:sp>
      <p:sp>
        <p:nvSpPr>
          <p:cNvPr id="4" name="Slide Number Placeholder 3"/>
          <p:cNvSpPr>
            <a:spLocks noGrp="1"/>
          </p:cNvSpPr>
          <p:nvPr>
            <p:ph type="sldNum" sz="quarter" idx="10"/>
          </p:nvPr>
        </p:nvSpPr>
        <p:spPr/>
        <p:txBody>
          <a:bodyPr/>
          <a:lstStyle/>
          <a:p>
            <a:pPr>
              <a:defRPr/>
            </a:pPr>
            <a:fld id="{29DA7A08-6021-49BB-97D1-979CA7DD02C4}"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1159" y="4299664"/>
            <a:ext cx="6634758" cy="4321217"/>
          </a:xfrm>
        </p:spPr>
        <p:txBody>
          <a:bodyPr>
            <a:normAutofit fontScale="55000" lnSpcReduction="20000"/>
          </a:bodyPr>
          <a:lstStyle/>
          <a:p>
            <a:r>
              <a:rPr lang="en-US" sz="4200" dirty="0" smtClean="0"/>
              <a:t>We will be using the Clerk/Mail Handler Complement information: Data in the section labeled  “Current Actual, Target and Daily Hours for each LDC”.</a:t>
            </a:r>
          </a:p>
          <a:p>
            <a:endParaRPr lang="en-US" sz="4200" dirty="0" smtClean="0"/>
          </a:p>
          <a:p>
            <a:r>
              <a:rPr lang="en-US" sz="4200" dirty="0" smtClean="0"/>
              <a:t>Explain that we will be using the Mail Arrival from P&amp;DC, based upon IOP/SOP Plan- which will be from the information request you submit to the PS.</a:t>
            </a:r>
          </a:p>
          <a:p>
            <a:endParaRPr lang="en-US" sz="4200" dirty="0" smtClean="0"/>
          </a:p>
          <a:p>
            <a:r>
              <a:rPr lang="en-US" sz="4200" dirty="0" smtClean="0"/>
              <a:t> IOP/SOP are acronyms used for mail arrival profiles</a:t>
            </a:r>
          </a:p>
          <a:p>
            <a:endParaRPr lang="en-US" sz="4200" dirty="0" smtClean="0"/>
          </a:p>
          <a:p>
            <a:endParaRPr lang="en-US" sz="4200" dirty="0" smtClean="0"/>
          </a:p>
          <a:p>
            <a:r>
              <a:rPr lang="en-US" sz="4200" dirty="0" smtClean="0"/>
              <a:t>CLICK ON CSV report- </a:t>
            </a:r>
          </a:p>
          <a:p>
            <a:endParaRPr lang="en-US" u="sng" dirty="0" smtClean="0"/>
          </a:p>
          <a:p>
            <a:endParaRPr lang="en-US" dirty="0"/>
          </a:p>
        </p:txBody>
      </p:sp>
      <p:sp>
        <p:nvSpPr>
          <p:cNvPr id="4" name="Slide Number Placeholder 3"/>
          <p:cNvSpPr>
            <a:spLocks noGrp="1"/>
          </p:cNvSpPr>
          <p:nvPr>
            <p:ph type="sldNum" sz="quarter" idx="10"/>
          </p:nvPr>
        </p:nvSpPr>
        <p:spPr/>
        <p:txBody>
          <a:bodyPr/>
          <a:lstStyle/>
          <a:p>
            <a:pPr>
              <a:defRPr/>
            </a:pPr>
            <a:fld id="{29DA7A08-6021-49BB-97D1-979CA7DD02C4}"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358775"/>
            <a:ext cx="4527550" cy="3395663"/>
          </a:xfrm>
        </p:spPr>
      </p:sp>
      <p:sp>
        <p:nvSpPr>
          <p:cNvPr id="3" name="Notes Placeholder 2"/>
          <p:cNvSpPr>
            <a:spLocks noGrp="1"/>
          </p:cNvSpPr>
          <p:nvPr>
            <p:ph type="body" idx="1"/>
          </p:nvPr>
        </p:nvSpPr>
        <p:spPr>
          <a:xfrm>
            <a:off x="0" y="3879396"/>
            <a:ext cx="7077075" cy="5172529"/>
          </a:xfrm>
        </p:spPr>
        <p:txBody>
          <a:bodyPr>
            <a:noAutofit/>
          </a:bodyPr>
          <a:lstStyle/>
          <a:p>
            <a:pPr>
              <a:spcBef>
                <a:spcPts val="0"/>
              </a:spcBef>
            </a:pPr>
            <a:r>
              <a:rPr lang="en-US" sz="1700" b="1" dirty="0" smtClean="0"/>
              <a:t>You will need to input the Employee(s) Information </a:t>
            </a:r>
            <a:r>
              <a:rPr lang="en-US" sz="1700" dirty="0" smtClean="0"/>
              <a:t>– Tab 1 at the bottom of the workbook. We will need to know if any of the clerks are scheduled to work in LDC 43 in the morning 4:00 am, to the cut off time 9:00 am for distribution.  </a:t>
            </a:r>
          </a:p>
          <a:p>
            <a:pPr>
              <a:spcBef>
                <a:spcPts val="0"/>
              </a:spcBef>
            </a:pPr>
            <a:endParaRPr lang="en-US" sz="1700" dirty="0" smtClean="0"/>
          </a:p>
          <a:p>
            <a:pPr>
              <a:spcBef>
                <a:spcPts val="0"/>
              </a:spcBef>
            </a:pPr>
            <a:r>
              <a:rPr lang="en-US" sz="1700" b="1" dirty="0" smtClean="0"/>
              <a:t>Example:  </a:t>
            </a:r>
            <a:r>
              <a:rPr lang="en-US" sz="1700" dirty="0" smtClean="0"/>
              <a:t>Clerk -1starts at </a:t>
            </a:r>
            <a:r>
              <a:rPr lang="en-US" sz="1700" b="1" dirty="0" smtClean="0"/>
              <a:t>4.25</a:t>
            </a:r>
            <a:r>
              <a:rPr lang="en-US" sz="1700" dirty="0" smtClean="0"/>
              <a:t>am (that’s 4 hour and 25 units) and the Cut off time for LDC 43 is  </a:t>
            </a:r>
            <a:r>
              <a:rPr lang="en-US" sz="1700" b="1" dirty="0" smtClean="0"/>
              <a:t>9.00</a:t>
            </a:r>
            <a:r>
              <a:rPr lang="en-US" sz="1700" dirty="0" smtClean="0"/>
              <a:t>am.  </a:t>
            </a:r>
          </a:p>
          <a:p>
            <a:pPr>
              <a:spcBef>
                <a:spcPts val="0"/>
              </a:spcBef>
            </a:pPr>
            <a:endParaRPr lang="en-US" sz="1700" dirty="0" smtClean="0"/>
          </a:p>
          <a:p>
            <a:pPr>
              <a:spcBef>
                <a:spcPts val="0"/>
              </a:spcBef>
            </a:pPr>
            <a:r>
              <a:rPr lang="en-US" sz="1700" b="1" dirty="0" smtClean="0"/>
              <a:t>Clerk 1-</a:t>
            </a:r>
            <a:r>
              <a:rPr lang="en-US" sz="1700" dirty="0" smtClean="0"/>
              <a:t> wants to work the window and the window opens at </a:t>
            </a:r>
            <a:r>
              <a:rPr lang="en-US" sz="1700" b="1" dirty="0" smtClean="0"/>
              <a:t>8.50 </a:t>
            </a:r>
            <a:r>
              <a:rPr lang="en-US" sz="1700" dirty="0" smtClean="0"/>
              <a:t>am (8 hours and 50 units) the clerk moves into operation 355 at </a:t>
            </a:r>
            <a:r>
              <a:rPr lang="en-US" sz="1700" b="1" dirty="0" smtClean="0"/>
              <a:t>8.25</a:t>
            </a:r>
            <a:r>
              <a:rPr lang="en-US" sz="1700" dirty="0" smtClean="0"/>
              <a:t> (8 hours and 25 units) to setup the window.  Emphasize to use a dot and not a colon with the time when inputting into workbook.</a:t>
            </a:r>
          </a:p>
          <a:p>
            <a:pPr>
              <a:spcBef>
                <a:spcPts val="0"/>
              </a:spcBef>
            </a:pPr>
            <a:endParaRPr lang="en-US" sz="1700" dirty="0" smtClean="0"/>
          </a:p>
          <a:p>
            <a:pPr>
              <a:spcBef>
                <a:spcPts val="0"/>
              </a:spcBef>
            </a:pPr>
            <a:r>
              <a:rPr lang="en-US" sz="1700" dirty="0" smtClean="0"/>
              <a:t>There is a total of 4 hours spent in LDC 43.  That is subtracting their moved time (8.25) from their begin tour (4.25). </a:t>
            </a:r>
          </a:p>
          <a:p>
            <a:pPr>
              <a:spcBef>
                <a:spcPts val="0"/>
              </a:spcBef>
            </a:pPr>
            <a:endParaRPr lang="en-US" sz="1700" dirty="0" smtClean="0"/>
          </a:p>
          <a:p>
            <a:pPr>
              <a:spcBef>
                <a:spcPts val="0"/>
              </a:spcBef>
            </a:pPr>
            <a:r>
              <a:rPr lang="en-US" sz="1700" dirty="0" smtClean="0"/>
              <a:t>Because the cut off time for LDC 43 is </a:t>
            </a:r>
            <a:r>
              <a:rPr lang="en-US" sz="1700" b="1" dirty="0" smtClean="0"/>
              <a:t>9.00 </a:t>
            </a:r>
            <a:r>
              <a:rPr lang="en-US" sz="1700" dirty="0" smtClean="0"/>
              <a:t>am. the matrix workbook will add .75 units back into LDC 43 to complete the task.</a:t>
            </a:r>
          </a:p>
          <a:p>
            <a:pPr>
              <a:spcBef>
                <a:spcPts val="0"/>
              </a:spcBef>
            </a:pPr>
            <a:r>
              <a:rPr lang="en-US" sz="1700" dirty="0" smtClean="0"/>
              <a:t>If your office opens at 4:00 am we are only interested in 4</a:t>
            </a:r>
            <a:r>
              <a:rPr lang="en-US" sz="1700" dirty="0" smtClean="0">
                <a:sym typeface="Wingdings" pitchFamily="2" charset="2"/>
              </a:rPr>
              <a:t>:00</a:t>
            </a:r>
            <a:r>
              <a:rPr lang="en-US" sz="1700" dirty="0" smtClean="0"/>
              <a:t> and 9:00 AM</a:t>
            </a:r>
            <a:endParaRPr lang="en-US" sz="1700" dirty="0"/>
          </a:p>
        </p:txBody>
      </p:sp>
      <p:sp>
        <p:nvSpPr>
          <p:cNvPr id="4" name="Slide Number Placeholder 3"/>
          <p:cNvSpPr>
            <a:spLocks noGrp="1"/>
          </p:cNvSpPr>
          <p:nvPr>
            <p:ph type="sldNum" sz="quarter" idx="10"/>
          </p:nvPr>
        </p:nvSpPr>
        <p:spPr>
          <a:xfrm>
            <a:off x="4010342" y="8599329"/>
            <a:ext cx="3066733" cy="452596"/>
          </a:xfrm>
        </p:spPr>
        <p:txBody>
          <a:bodyPr/>
          <a:lstStyle/>
          <a:p>
            <a:pPr>
              <a:defRPr/>
            </a:pPr>
            <a:fld id="{29DA7A08-6021-49BB-97D1-979CA7DD02C4}"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4878" y="4299665"/>
            <a:ext cx="6561038" cy="4393057"/>
          </a:xfrm>
        </p:spPr>
        <p:txBody>
          <a:bodyPr>
            <a:normAutofit fontScale="92500" lnSpcReduction="10000"/>
          </a:bodyPr>
          <a:lstStyle/>
          <a:p>
            <a:r>
              <a:rPr lang="en-US" sz="2300" dirty="0" smtClean="0"/>
              <a:t>This is the CSAW (Customer Service Adjusted Workload) information. Each previous week information Earned and TACS will be inputted into the CSAW Information section of the Workbook.</a:t>
            </a:r>
          </a:p>
          <a:p>
            <a:endParaRPr lang="en-US" sz="2300" dirty="0" smtClean="0"/>
          </a:p>
          <a:p>
            <a:r>
              <a:rPr lang="en-US" sz="2300" dirty="0" smtClean="0"/>
              <a:t>Each week is a separate report for the CSAW, and we will need the previous week’s information. </a:t>
            </a:r>
          </a:p>
          <a:p>
            <a:endParaRPr lang="en-US" sz="2300" dirty="0" smtClean="0"/>
          </a:p>
          <a:p>
            <a:r>
              <a:rPr lang="en-US" sz="2300" dirty="0" smtClean="0"/>
              <a:t>The reason for the previous week is that it has been finalized in the data system.</a:t>
            </a:r>
          </a:p>
          <a:p>
            <a:endParaRPr lang="en-US" sz="2300" dirty="0" smtClean="0"/>
          </a:p>
          <a:p>
            <a:r>
              <a:rPr lang="en-US" sz="2300" dirty="0" smtClean="0"/>
              <a:t>Click on “Example of CSAW report”, and explain.</a:t>
            </a:r>
            <a:endParaRPr lang="en-US" sz="2300" dirty="0"/>
          </a:p>
        </p:txBody>
      </p:sp>
      <p:sp>
        <p:nvSpPr>
          <p:cNvPr id="4" name="Slide Number Placeholder 3"/>
          <p:cNvSpPr>
            <a:spLocks noGrp="1"/>
          </p:cNvSpPr>
          <p:nvPr>
            <p:ph type="sldNum" sz="quarter" idx="10"/>
          </p:nvPr>
        </p:nvSpPr>
        <p:spPr/>
        <p:txBody>
          <a:bodyPr/>
          <a:lstStyle/>
          <a:p>
            <a:pPr>
              <a:defRPr/>
            </a:pPr>
            <a:fld id="{29DA7A08-6021-49BB-97D1-979CA7DD02C4}"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hemeOverride" Target="../theme/themeOverride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4.xml"/><Relationship Id="rId1" Type="http://schemas.openxmlformats.org/officeDocument/2006/relationships/themeOverride" Target="../theme/themeOverride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54D4EB92-77C7-4B00-9C7D-B8D4EA8736C2}" type="datetimeFigureOut">
              <a:rPr lang="en-US"/>
              <a:pPr>
                <a:defRPr/>
              </a:pPr>
              <a:t>10/3/2011</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07C94309-8EB5-4DF2-BB17-1BF86541A4C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C82A028-69BC-490F-BF0D-59376B9F98B8}" type="datetimeFigureOut">
              <a:rPr lang="en-US"/>
              <a:pPr>
                <a:defRPr/>
              </a:pPr>
              <a:t>10/3/2011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F20D68CE-A7E8-41F6-979D-51743775ACA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E533F85-5913-4E10-A72A-EE31715E1205}" type="datetimeFigureOut">
              <a:rPr lang="en-US"/>
              <a:pPr>
                <a:defRPr/>
              </a:pPr>
              <a:t>10/3/2011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A0323E1F-C77B-4ECD-B1BF-1FF3A990F14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1410E5-67D4-47D4-A264-F6E957AAAD16}" type="datetimeFigureOut">
              <a:rPr lang="en-US">
                <a:solidFill>
                  <a:prstClr val="black">
                    <a:tint val="75000"/>
                  </a:prstClr>
                </a:solidFill>
              </a:rPr>
              <a:pPr/>
              <a:t>10/3/2011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B6FA15-A60F-4309-9C27-B9D82C15E87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410E5-67D4-47D4-A264-F6E957AAAD16}" type="datetimeFigureOut">
              <a:rPr lang="en-US">
                <a:solidFill>
                  <a:prstClr val="black">
                    <a:tint val="75000"/>
                  </a:prstClr>
                </a:solidFill>
              </a:rPr>
              <a:pPr/>
              <a:t>10/3/2011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B6FA15-A60F-4309-9C27-B9D82C15E87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1410E5-67D4-47D4-A264-F6E957AAAD16}" type="datetimeFigureOut">
              <a:rPr lang="en-US">
                <a:solidFill>
                  <a:prstClr val="black">
                    <a:tint val="75000"/>
                  </a:prstClr>
                </a:solidFill>
              </a:rPr>
              <a:pPr/>
              <a:t>10/3/2011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B6FA15-A60F-4309-9C27-B9D82C15E87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1410E5-67D4-47D4-A264-F6E957AAAD16}" type="datetimeFigureOut">
              <a:rPr lang="en-US">
                <a:solidFill>
                  <a:prstClr val="black">
                    <a:tint val="75000"/>
                  </a:prstClr>
                </a:solidFill>
              </a:rPr>
              <a:pPr/>
              <a:t>10/3/2011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B6FA15-A60F-4309-9C27-B9D82C15E87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1410E5-67D4-47D4-A264-F6E957AAAD16}" type="datetimeFigureOut">
              <a:rPr lang="en-US">
                <a:solidFill>
                  <a:prstClr val="black">
                    <a:tint val="75000"/>
                  </a:prstClr>
                </a:solidFill>
              </a:rPr>
              <a:pPr/>
              <a:t>10/3/2011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AB6FA15-A60F-4309-9C27-B9D82C15E87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1410E5-67D4-47D4-A264-F6E957AAAD16}" type="datetimeFigureOut">
              <a:rPr lang="en-US">
                <a:solidFill>
                  <a:prstClr val="black">
                    <a:tint val="75000"/>
                  </a:prstClr>
                </a:solidFill>
              </a:rPr>
              <a:pPr/>
              <a:t>10/3/2011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AB6FA15-A60F-4309-9C27-B9D82C15E87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1410E5-67D4-47D4-A264-F6E957AAAD16}" type="datetimeFigureOut">
              <a:rPr lang="en-US">
                <a:solidFill>
                  <a:prstClr val="black">
                    <a:tint val="75000"/>
                  </a:prstClr>
                </a:solidFill>
              </a:rPr>
              <a:pPr/>
              <a:t>10/3/2011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AB6FA15-A60F-4309-9C27-B9D82C15E87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1410E5-67D4-47D4-A264-F6E957AAAD16}" type="datetimeFigureOut">
              <a:rPr lang="en-US">
                <a:solidFill>
                  <a:prstClr val="black">
                    <a:tint val="75000"/>
                  </a:prstClr>
                </a:solidFill>
              </a:rPr>
              <a:pPr/>
              <a:t>10/3/2011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B6FA15-A60F-4309-9C27-B9D82C15E87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33F42714-FC9C-4990-AD9C-D834685FDC85}" type="datetimeFigureOut">
              <a:rPr lang="en-US"/>
              <a:pPr>
                <a:defRPr/>
              </a:pPr>
              <a:t>10/3/2011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8643CDE1-0686-4167-9EA2-60A342A60D40}"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1410E5-67D4-47D4-A264-F6E957AAAD16}" type="datetimeFigureOut">
              <a:rPr lang="en-US">
                <a:solidFill>
                  <a:prstClr val="black">
                    <a:tint val="75000"/>
                  </a:prstClr>
                </a:solidFill>
              </a:rPr>
              <a:pPr/>
              <a:t>10/3/2011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B6FA15-A60F-4309-9C27-B9D82C15E87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410E5-67D4-47D4-A264-F6E957AAAD16}" type="datetimeFigureOut">
              <a:rPr lang="en-US">
                <a:solidFill>
                  <a:prstClr val="black">
                    <a:tint val="75000"/>
                  </a:prstClr>
                </a:solidFill>
              </a:rPr>
              <a:pPr/>
              <a:t>10/3/2011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B6FA15-A60F-4309-9C27-B9D82C15E87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410E5-67D4-47D4-A264-F6E957AAAD16}" type="datetimeFigureOut">
              <a:rPr lang="en-US">
                <a:solidFill>
                  <a:prstClr val="black">
                    <a:tint val="75000"/>
                  </a:prstClr>
                </a:solidFill>
              </a:rPr>
              <a:pPr/>
              <a:t>10/3/2011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B6FA15-A60F-4309-9C27-B9D82C15E87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solidFill>
                  <a:prstClr val="black"/>
                </a:solidFill>
                <a:latin typeface="Lucida Sans Unicode"/>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solidFill>
                  <a:prstClr val="black"/>
                </a:solidFill>
                <a:latin typeface="Lucida Sans Unicode"/>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54D4EB92-77C7-4B00-9C7D-B8D4EA8736C2}" type="datetimeFigureOut">
              <a:rPr lang="en-US"/>
              <a:pPr>
                <a:defRPr/>
              </a:pPr>
              <a:t>10/3/2011</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07C94309-8EB5-4DF2-BB17-1BF86541A4CE}"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33F42714-FC9C-4990-AD9C-D834685FDC85}" type="datetimeFigureOut">
              <a:rPr lang="en-US">
                <a:solidFill>
                  <a:prstClr val="black"/>
                </a:solidFill>
              </a:rPr>
              <a:pPr>
                <a:defRPr/>
              </a:pPr>
              <a:t>10/3/2011</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8643CDE1-0686-4167-9EA2-60A342A60D40}" type="slidenum">
              <a:rPr lang="en-US">
                <a:solidFill>
                  <a:prstClr val="black"/>
                </a:solidFill>
              </a:rPr>
              <a:pPr>
                <a:defRPr/>
              </a:pPr>
              <a:t>‹#›</a:t>
            </a:fld>
            <a:endParaRPr lang="en-US" dirty="0">
              <a:solidFill>
                <a:prstClr val="black"/>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6A853FE6-7C6A-45C6-98A3-34540F528D6B}" type="datetimeFigureOut">
              <a:rPr lang="en-US">
                <a:solidFill>
                  <a:prstClr val="white"/>
                </a:solidFill>
              </a:rPr>
              <a:pPr>
                <a:defRPr/>
              </a:pPr>
              <a:t>10/3/2011</a:t>
            </a:fld>
            <a:endParaRPr lang="en-US" dirty="0">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dirty="0">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E0154D3A-52A4-4BB0-A354-29A7DC5D0E9D}" type="slidenum">
              <a:rPr lang="en-US">
                <a:solidFill>
                  <a:prstClr val="white"/>
                </a:solidFill>
              </a:rPr>
              <a:pPr>
                <a:defRPr/>
              </a:pPr>
              <a:t>‹#›</a:t>
            </a:fld>
            <a:endParaRPr lang="en-US" dirty="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3CA647FF-B2A3-44F0-AD4F-8013122BBF03}" type="datetimeFigureOut">
              <a:rPr lang="en-US">
                <a:solidFill>
                  <a:prstClr val="white"/>
                </a:solidFill>
              </a:rPr>
              <a:pPr>
                <a:defRPr/>
              </a:pPr>
              <a:t>10/3/2011</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1E2C92E0-0B7B-4C14-BB11-2FBBAFCD4A0B}" type="slidenum">
              <a:rPr lang="en-US">
                <a:solidFill>
                  <a:prstClr val="white"/>
                </a:solidFill>
              </a:rPr>
              <a:pPr>
                <a:defRPr/>
              </a:pPr>
              <a:t>‹#›</a:t>
            </a:fld>
            <a:endParaRPr lang="en-US" dirty="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0EB7788F-EF4F-4C84-88C6-5EC50F6826F5}" type="datetimeFigureOut">
              <a:rPr lang="en-US">
                <a:solidFill>
                  <a:prstClr val="black"/>
                </a:solidFill>
              </a:rPr>
              <a:pPr>
                <a:defRPr/>
              </a:pPr>
              <a:t>10/3/2011</a:t>
            </a:fld>
            <a:endParaRPr lang="en-US" dirty="0">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4747FD9C-BA71-460B-9781-369959BD4FDC}" type="slidenum">
              <a:rPr lang="en-US">
                <a:solidFill>
                  <a:prstClr val="black"/>
                </a:solidFill>
              </a:rPr>
              <a:pPr>
                <a:defRPr/>
              </a:pPr>
              <a:t>‹#›</a:t>
            </a:fld>
            <a:endParaRPr lang="en-US" dirty="0">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5B0E3C08-D466-4945-AC05-5770AE964395}" type="datetimeFigureOut">
              <a:rPr lang="en-US">
                <a:solidFill>
                  <a:prstClr val="white"/>
                </a:solidFill>
              </a:rPr>
              <a:pPr>
                <a:defRPr/>
              </a:pPr>
              <a:t>10/3/2011</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2410BA4D-9A7B-4AEE-A13F-B5BBB9996186}" type="slidenum">
              <a:rPr lang="en-US">
                <a:solidFill>
                  <a:prstClr val="white"/>
                </a:solidFill>
              </a:rPr>
              <a:pPr>
                <a:defRPr/>
              </a:pPr>
              <a:t>‹#›</a:t>
            </a:fld>
            <a:endParaRPr lang="en-US" dirty="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B6455E9-B8F1-4EE0-9597-C50B15A64552}" type="datetimeFigureOut">
              <a:rPr lang="en-US">
                <a:solidFill>
                  <a:prstClr val="black"/>
                </a:solidFill>
              </a:rPr>
              <a:pPr>
                <a:defRPr/>
              </a:pPr>
              <a:t>10/3/2011</a:t>
            </a:fld>
            <a:endParaRPr lang="en-US" dirty="0">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BBE93873-80D5-4AA1-9601-189A7F9D1493}" type="slidenum">
              <a:rPr lang="en-US">
                <a:solidFill>
                  <a:prstClr val="black"/>
                </a:solidFill>
              </a:rPr>
              <a:pPr>
                <a:defRPr/>
              </a:pPr>
              <a:t>‹#›</a:t>
            </a:fld>
            <a:endParaRPr lang="en-US" dirty="0">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6A853FE6-7C6A-45C6-98A3-34540F528D6B}" type="datetimeFigureOut">
              <a:rPr lang="en-US"/>
              <a:pPr>
                <a:defRPr/>
              </a:pPr>
              <a:t>10/3/2011</a:t>
            </a:fld>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E0154D3A-52A4-4BB0-A354-29A7DC5D0E9D}"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00A4DE47-A3A6-43F0-A9F3-F8551431BA2B}" type="datetimeFigureOut">
              <a:rPr lang="en-US">
                <a:solidFill>
                  <a:prstClr val="black"/>
                </a:solidFill>
              </a:rPr>
              <a:pPr>
                <a:defRPr/>
              </a:pPr>
              <a:t>10/3/2011</a:t>
            </a:fld>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0454D0E7-CDBC-41B7-A806-FF9E95669F22}" type="slidenum">
              <a:rPr lang="en-US">
                <a:solidFill>
                  <a:prstClr val="black"/>
                </a:solidFill>
              </a:rPr>
              <a:pPr>
                <a:defRPr/>
              </a:pPr>
              <a:t>‹#›</a:t>
            </a:fld>
            <a:endParaRPr lang="en-US" dirty="0">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solidFill>
                <a:prstClr val="white"/>
              </a:solidFill>
              <a:latin typeface="Lucida Sans Unicode"/>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solidFill>
                <a:prstClr val="white"/>
              </a:solidFill>
              <a:latin typeface="Lucida Sans Unicode"/>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CC59BC14-F94A-496A-9317-F30A6A686A9A}" type="datetimeFigureOut">
              <a:rPr lang="en-US">
                <a:solidFill>
                  <a:prstClr val="white"/>
                </a:solidFill>
              </a:rPr>
              <a:pPr>
                <a:defRPr/>
              </a:pPr>
              <a:t>10/3/2011</a:t>
            </a:fld>
            <a:endParaRPr lang="en-US" dirty="0">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dirty="0">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91DCED76-6DAF-4622-BFCF-07259BA62C7D}" type="slidenum">
              <a:rPr lang="en-US">
                <a:solidFill>
                  <a:prstClr val="white"/>
                </a:solidFill>
              </a:rPr>
              <a:pPr>
                <a:defRPr/>
              </a:pPr>
              <a:t>‹#›</a:t>
            </a:fld>
            <a:endParaRPr lang="en-US" dirty="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C82A028-69BC-490F-BF0D-59376B9F98B8}" type="datetimeFigureOut">
              <a:rPr lang="en-US">
                <a:solidFill>
                  <a:prstClr val="black"/>
                </a:solidFill>
              </a:rPr>
              <a:pPr>
                <a:defRPr/>
              </a:pPr>
              <a:t>10/3/2011</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F20D68CE-A7E8-41F6-979D-51743775ACA5}" type="slidenum">
              <a:rPr lang="en-US">
                <a:solidFill>
                  <a:prstClr val="black"/>
                </a:solidFill>
              </a:rPr>
              <a:pPr>
                <a:defRPr/>
              </a:pPr>
              <a:t>‹#›</a:t>
            </a:fld>
            <a:endParaRPr lang="en-US" dirty="0">
              <a:solidFill>
                <a:prstClr val="black"/>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E533F85-5913-4E10-A72A-EE31715E1205}" type="datetimeFigureOut">
              <a:rPr lang="en-US">
                <a:solidFill>
                  <a:prstClr val="black"/>
                </a:solidFill>
              </a:rPr>
              <a:pPr>
                <a:defRPr/>
              </a:pPr>
              <a:t>10/3/2011</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A0323E1F-C77B-4ECD-B1BF-1FF3A990F149}" type="slidenum">
              <a:rPr lang="en-US">
                <a:solidFill>
                  <a:prstClr val="black"/>
                </a:solidFill>
              </a:rPr>
              <a:pPr>
                <a:defRPr/>
              </a:pPr>
              <a:t>‹#›</a:t>
            </a:fld>
            <a:endParaRPr lang="en-US" dirty="0">
              <a:solidFill>
                <a:prstClr val="black"/>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solidFill>
                  <a:prstClr val="black"/>
                </a:solidFill>
                <a:latin typeface="Lucida Sans Unicode"/>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solidFill>
                  <a:prstClr val="black"/>
                </a:solidFill>
                <a:latin typeface="Lucida Sans Unicode"/>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54D4EB92-77C7-4B00-9C7D-B8D4EA8736C2}" type="datetimeFigureOut">
              <a:rPr lang="en-US"/>
              <a:pPr>
                <a:defRPr/>
              </a:pPr>
              <a:t>10/3/2011</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07C94309-8EB5-4DF2-BB17-1BF86541A4CE}"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33F42714-FC9C-4990-AD9C-D834685FDC85}" type="datetimeFigureOut">
              <a:rPr lang="en-US">
                <a:solidFill>
                  <a:prstClr val="black"/>
                </a:solidFill>
              </a:rPr>
              <a:pPr>
                <a:defRPr/>
              </a:pPr>
              <a:t>10/3/2011</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8643CDE1-0686-4167-9EA2-60A342A60D40}" type="slidenum">
              <a:rPr lang="en-US">
                <a:solidFill>
                  <a:prstClr val="black"/>
                </a:solidFill>
              </a:rPr>
              <a:pPr>
                <a:defRPr/>
              </a:pPr>
              <a:t>‹#›</a:t>
            </a:fld>
            <a:endParaRPr lang="en-US" dirty="0">
              <a:solidFill>
                <a:prstClr val="black"/>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6A853FE6-7C6A-45C6-98A3-34540F528D6B}" type="datetimeFigureOut">
              <a:rPr lang="en-US">
                <a:solidFill>
                  <a:prstClr val="white"/>
                </a:solidFill>
              </a:rPr>
              <a:pPr>
                <a:defRPr/>
              </a:pPr>
              <a:t>10/3/2011</a:t>
            </a:fld>
            <a:endParaRPr lang="en-US" dirty="0">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dirty="0">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E0154D3A-52A4-4BB0-A354-29A7DC5D0E9D}" type="slidenum">
              <a:rPr lang="en-US">
                <a:solidFill>
                  <a:prstClr val="white"/>
                </a:solidFill>
              </a:rPr>
              <a:pPr>
                <a:defRPr/>
              </a:pPr>
              <a:t>‹#›</a:t>
            </a:fld>
            <a:endParaRPr lang="en-US" dirty="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3CA647FF-B2A3-44F0-AD4F-8013122BBF03}" type="datetimeFigureOut">
              <a:rPr lang="en-US">
                <a:solidFill>
                  <a:prstClr val="white"/>
                </a:solidFill>
              </a:rPr>
              <a:pPr>
                <a:defRPr/>
              </a:pPr>
              <a:t>10/3/2011</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1E2C92E0-0B7B-4C14-BB11-2FBBAFCD4A0B}" type="slidenum">
              <a:rPr lang="en-US">
                <a:solidFill>
                  <a:prstClr val="white"/>
                </a:solidFill>
              </a:rPr>
              <a:pPr>
                <a:defRPr/>
              </a:pPr>
              <a:t>‹#›</a:t>
            </a:fld>
            <a:endParaRPr lang="en-US" dirty="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0EB7788F-EF4F-4C84-88C6-5EC50F6826F5}" type="datetimeFigureOut">
              <a:rPr lang="en-US">
                <a:solidFill>
                  <a:prstClr val="black"/>
                </a:solidFill>
              </a:rPr>
              <a:pPr>
                <a:defRPr/>
              </a:pPr>
              <a:t>10/3/2011</a:t>
            </a:fld>
            <a:endParaRPr lang="en-US" dirty="0">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4747FD9C-BA71-460B-9781-369959BD4FDC}" type="slidenum">
              <a:rPr lang="en-US">
                <a:solidFill>
                  <a:prstClr val="black"/>
                </a:solidFill>
              </a:rPr>
              <a:pPr>
                <a:defRPr/>
              </a:pPr>
              <a:t>‹#›</a:t>
            </a:fld>
            <a:endParaRPr lang="en-US" dirty="0">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5B0E3C08-D466-4945-AC05-5770AE964395}" type="datetimeFigureOut">
              <a:rPr lang="en-US">
                <a:solidFill>
                  <a:prstClr val="white"/>
                </a:solidFill>
              </a:rPr>
              <a:pPr>
                <a:defRPr/>
              </a:pPr>
              <a:t>10/3/2011</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2410BA4D-9A7B-4AEE-A13F-B5BBB9996186}" type="slidenum">
              <a:rPr lang="en-US">
                <a:solidFill>
                  <a:prstClr val="white"/>
                </a:solidFill>
              </a:rPr>
              <a:pPr>
                <a:defRPr/>
              </a:pPr>
              <a:t>‹#›</a:t>
            </a:fld>
            <a:endParaRPr lang="en-US" dirty="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3CA647FF-B2A3-44F0-AD4F-8013122BBF03}" type="datetimeFigureOut">
              <a:rPr lang="en-US"/>
              <a:pPr>
                <a:defRPr/>
              </a:pPr>
              <a:t>10/3/2011</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1E2C92E0-0B7B-4C14-BB11-2FBBAFCD4A0B}"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B6455E9-B8F1-4EE0-9597-C50B15A64552}" type="datetimeFigureOut">
              <a:rPr lang="en-US">
                <a:solidFill>
                  <a:prstClr val="black"/>
                </a:solidFill>
              </a:rPr>
              <a:pPr>
                <a:defRPr/>
              </a:pPr>
              <a:t>10/3/2011</a:t>
            </a:fld>
            <a:endParaRPr lang="en-US" dirty="0">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BBE93873-80D5-4AA1-9601-189A7F9D1493}" type="slidenum">
              <a:rPr lang="en-US">
                <a:solidFill>
                  <a:prstClr val="black"/>
                </a:solidFill>
              </a:rPr>
              <a:pPr>
                <a:defRPr/>
              </a:pPr>
              <a:t>‹#›</a:t>
            </a:fld>
            <a:endParaRPr lang="en-US" dirty="0">
              <a:solidFill>
                <a:prstClr val="black"/>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00A4DE47-A3A6-43F0-A9F3-F8551431BA2B}" type="datetimeFigureOut">
              <a:rPr lang="en-US">
                <a:solidFill>
                  <a:prstClr val="black"/>
                </a:solidFill>
              </a:rPr>
              <a:pPr>
                <a:defRPr/>
              </a:pPr>
              <a:t>10/3/2011</a:t>
            </a:fld>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0454D0E7-CDBC-41B7-A806-FF9E95669F22}" type="slidenum">
              <a:rPr lang="en-US">
                <a:solidFill>
                  <a:prstClr val="black"/>
                </a:solidFill>
              </a:rPr>
              <a:pPr>
                <a:defRPr/>
              </a:pPr>
              <a:t>‹#›</a:t>
            </a:fld>
            <a:endParaRPr lang="en-US" dirty="0">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solidFill>
                <a:prstClr val="white"/>
              </a:solidFill>
              <a:latin typeface="Lucida Sans Unicode"/>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solidFill>
                <a:prstClr val="white"/>
              </a:solidFill>
              <a:latin typeface="Lucida Sans Unicode"/>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CC59BC14-F94A-496A-9317-F30A6A686A9A}" type="datetimeFigureOut">
              <a:rPr lang="en-US">
                <a:solidFill>
                  <a:prstClr val="white"/>
                </a:solidFill>
              </a:rPr>
              <a:pPr>
                <a:defRPr/>
              </a:pPr>
              <a:t>10/3/2011</a:t>
            </a:fld>
            <a:endParaRPr lang="en-US" dirty="0">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dirty="0">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91DCED76-6DAF-4622-BFCF-07259BA62C7D}" type="slidenum">
              <a:rPr lang="en-US">
                <a:solidFill>
                  <a:prstClr val="white"/>
                </a:solidFill>
              </a:rPr>
              <a:pPr>
                <a:defRPr/>
              </a:pPr>
              <a:t>‹#›</a:t>
            </a:fld>
            <a:endParaRPr lang="en-US" dirty="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C82A028-69BC-490F-BF0D-59376B9F98B8}" type="datetimeFigureOut">
              <a:rPr lang="en-US">
                <a:solidFill>
                  <a:prstClr val="black"/>
                </a:solidFill>
              </a:rPr>
              <a:pPr>
                <a:defRPr/>
              </a:pPr>
              <a:t>10/3/2011</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F20D68CE-A7E8-41F6-979D-51743775ACA5}" type="slidenum">
              <a:rPr lang="en-US">
                <a:solidFill>
                  <a:prstClr val="black"/>
                </a:solidFill>
              </a:rPr>
              <a:pPr>
                <a:defRPr/>
              </a:pPr>
              <a:t>‹#›</a:t>
            </a:fld>
            <a:endParaRPr lang="en-US" dirty="0">
              <a:solidFill>
                <a:prstClr val="black"/>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E533F85-5913-4E10-A72A-EE31715E1205}" type="datetimeFigureOut">
              <a:rPr lang="en-US">
                <a:solidFill>
                  <a:prstClr val="black"/>
                </a:solidFill>
              </a:rPr>
              <a:pPr>
                <a:defRPr/>
              </a:pPr>
              <a:t>10/3/2011</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A0323E1F-C77B-4ECD-B1BF-1FF3A990F149}" type="slidenum">
              <a:rPr lang="en-US">
                <a:solidFill>
                  <a:prstClr val="black"/>
                </a:solidFill>
              </a:rPr>
              <a:pPr>
                <a:defRPr/>
              </a:pPr>
              <a:t>‹#›</a:t>
            </a:fld>
            <a:endParaRPr lang="en-US" dirty="0">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0EB7788F-EF4F-4C84-88C6-5EC50F6826F5}" type="datetimeFigureOut">
              <a:rPr lang="en-US"/>
              <a:pPr>
                <a:defRPr/>
              </a:pPr>
              <a:t>10/3/2011</a:t>
            </a:fld>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4747FD9C-BA71-460B-9781-369959BD4FD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5B0E3C08-D466-4945-AC05-5770AE964395}" type="datetimeFigureOut">
              <a:rPr lang="en-US"/>
              <a:pPr>
                <a:defRPr/>
              </a:pPr>
              <a:t>10/3/2011</a:t>
            </a:fld>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2410BA4D-9A7B-4AEE-A13F-B5BBB9996186}"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B6455E9-B8F1-4EE0-9597-C50B15A64552}" type="datetimeFigureOut">
              <a:rPr lang="en-US"/>
              <a:pPr>
                <a:defRPr/>
              </a:pPr>
              <a:t>10/3/2011</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BBE93873-80D5-4AA1-9601-189A7F9D149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00A4DE47-A3A6-43F0-A9F3-F8551431BA2B}" type="datetimeFigureOut">
              <a:rPr lang="en-US"/>
              <a:pPr>
                <a:defRPr/>
              </a:pPr>
              <a:t>10/3/2011</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0454D0E7-CDBC-41B7-A806-FF9E95669F22}"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CC59BC14-F94A-496A-9317-F30A6A686A9A}" type="datetimeFigureOut">
              <a:rPr lang="en-US"/>
              <a:pPr>
                <a:defRPr/>
              </a:pPr>
              <a:t>10/3/2011</a:t>
            </a:fld>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91DCED76-6DAF-4622-BFCF-07259BA62C7D}"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E6D0EC75-835F-4DFD-8426-B9DD3ED22676}" type="datetimeFigureOut">
              <a:rPr lang="en-US"/>
              <a:pPr>
                <a:defRPr/>
              </a:pPr>
              <a:t>10/3/2011</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88010E62-7665-4DF5-A260-032CB6F8397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1" r:id="rId1"/>
    <p:sldLayoutId id="2147483697" r:id="rId2"/>
    <p:sldLayoutId id="2147483702" r:id="rId3"/>
    <p:sldLayoutId id="2147483703" r:id="rId4"/>
    <p:sldLayoutId id="2147483704" r:id="rId5"/>
    <p:sldLayoutId id="2147483705" r:id="rId6"/>
    <p:sldLayoutId id="2147483698" r:id="rId7"/>
    <p:sldLayoutId id="2147483706" r:id="rId8"/>
    <p:sldLayoutId id="2147483707" r:id="rId9"/>
    <p:sldLayoutId id="2147483699" r:id="rId10"/>
    <p:sldLayoutId id="2147483700"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01410E5-67D4-47D4-A264-F6E957AAAD16}" type="datetimeFigureOut">
              <a:rPr lang="en-US" smtClean="0">
                <a:solidFill>
                  <a:prstClr val="black">
                    <a:tint val="75000"/>
                  </a:prstClr>
                </a:solidFill>
                <a:latin typeface="Calibri"/>
              </a:rPr>
              <a:pPr fontAlgn="auto">
                <a:spcBef>
                  <a:spcPts val="0"/>
                </a:spcBef>
                <a:spcAft>
                  <a:spcPts val="0"/>
                </a:spcAft>
              </a:pPr>
              <a:t>10/3/2011</a:t>
            </a:fld>
            <a:endParaRPr lang="en-US" smtClean="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smtClean="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AB6FA15-A60F-4309-9C27-B9D82C15E875}" type="slidenum">
              <a:rPr lang="en-US" smtClean="0">
                <a:solidFill>
                  <a:prstClr val="black">
                    <a:tint val="75000"/>
                  </a:prstClr>
                </a:solidFill>
                <a:latin typeface="Calibri"/>
              </a:rPr>
              <a:pPr fontAlgn="auto">
                <a:spcBef>
                  <a:spcPts val="0"/>
                </a:spcBef>
                <a:spcAft>
                  <a:spcPts val="0"/>
                </a:spcAft>
              </a:pPr>
              <a:t>‹#›</a:t>
            </a:fld>
            <a:endParaRPr lang="en-US" smtClean="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solidFill>
                <a:prstClr val="black"/>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solidFill>
                <a:prstClr val="black"/>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E6D0EC75-835F-4DFD-8426-B9DD3ED22676}" type="datetimeFigureOut">
              <a:rPr lang="en-US">
                <a:solidFill>
                  <a:prstClr val="black"/>
                </a:solidFill>
              </a:rPr>
              <a:pPr>
                <a:defRPr/>
              </a:pPr>
              <a:t>10/3/2011</a:t>
            </a:fld>
            <a:endParaRPr lang="en-US"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88010E62-7665-4DF5-A260-032CB6F83976}" type="slidenum">
              <a:rPr lang="en-US">
                <a:solidFill>
                  <a:prstClr val="black"/>
                </a:solidFill>
              </a:rPr>
              <a:pPr>
                <a:def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solidFill>
                <a:prstClr val="black"/>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solidFill>
                <a:prstClr val="black"/>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E6D0EC75-835F-4DFD-8426-B9DD3ED22676}" type="datetimeFigureOut">
              <a:rPr lang="en-US">
                <a:solidFill>
                  <a:prstClr val="black"/>
                </a:solidFill>
              </a:rPr>
              <a:pPr>
                <a:defRPr/>
              </a:pPr>
              <a:t>10/3/2011</a:t>
            </a:fld>
            <a:endParaRPr lang="en-US"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88010E62-7665-4DF5-A260-032CB6F83976}" type="slidenum">
              <a:rPr lang="en-US">
                <a:solidFill>
                  <a:prstClr val="black"/>
                </a:solidFill>
              </a:rPr>
              <a:pPr>
                <a:def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trix%20FYI/Example%20of%20schedules.xls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trix%20FYI/Request%20for%20information%20F-4%20CSV%20report.doc"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trix%20FYI/Request%20for%20information%20F-4%20CSAW%20report.doc"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Function%201%20Matrix/Function%201%20Instructions%20-%20schedule.doc" TargetMode="External"/><Relationship Id="rId2" Type="http://schemas.openxmlformats.org/officeDocument/2006/relationships/notesSlide" Target="../notesSlides/notesSlide25.xml"/><Relationship Id="rId1" Type="http://schemas.openxmlformats.org/officeDocument/2006/relationships/slideLayout" Target="../slideLayouts/slideLayout35.xml"/><Relationship Id="rId4" Type="http://schemas.openxmlformats.org/officeDocument/2006/relationships/hyperlink" Target="Function%201%20Matrix"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trix%20FYI/Information%20from%20steward%20or%20clerks.do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trix%20FYI/Customer%20Service%20Variance-WEST%20SENECA%20Branch.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trix%20FYI/Customer%20Service%20Adjusted%20Workload%20-%20WEST%20SENECA%20BRANCH.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normAutofit/>
          </a:bodyPr>
          <a:lstStyle/>
          <a:p>
            <a:pPr algn="ctr"/>
            <a:r>
              <a:rPr lang="en-US" sz="8000" b="1" dirty="0" smtClean="0"/>
              <a:t>FUNCTION 1 &amp; 4</a:t>
            </a:r>
            <a:endParaRPr lang="en-US" sz="8000" b="1" dirty="0"/>
          </a:p>
        </p:txBody>
      </p:sp>
      <p:sp>
        <p:nvSpPr>
          <p:cNvPr id="4" name="TextBox 3"/>
          <p:cNvSpPr txBox="1"/>
          <p:nvPr/>
        </p:nvSpPr>
        <p:spPr>
          <a:xfrm>
            <a:off x="0" y="2209800"/>
            <a:ext cx="2438400" cy="1569660"/>
          </a:xfrm>
          <a:prstGeom prst="rect">
            <a:avLst/>
          </a:prstGeom>
          <a:noFill/>
        </p:spPr>
        <p:txBody>
          <a:bodyPr wrap="square" rtlCol="0">
            <a:spAutoFit/>
          </a:bodyPr>
          <a:lstStyle/>
          <a:p>
            <a:pPr algn="ctr"/>
            <a:r>
              <a:rPr lang="en-US" sz="3200" b="1" dirty="0" smtClean="0"/>
              <a:t>PUTTING TOGETHER MATRIX</a:t>
            </a:r>
            <a:endParaRPr lang="en-US" sz="3200" b="1" dirty="0"/>
          </a:p>
        </p:txBody>
      </p:sp>
      <p:pic>
        <p:nvPicPr>
          <p:cNvPr id="6" name="Picture 5" descr="APWU Matrix.jpg"/>
          <p:cNvPicPr>
            <a:picLocks noChangeAspect="1"/>
          </p:cNvPicPr>
          <p:nvPr/>
        </p:nvPicPr>
        <p:blipFill>
          <a:blip r:embed="rId3" cstate="print"/>
          <a:srcRect l="4293" t="5556" r="4697" b="5556"/>
          <a:stretch>
            <a:fillRect/>
          </a:stretch>
        </p:blipFill>
        <p:spPr>
          <a:xfrm>
            <a:off x="2438400" y="1447800"/>
            <a:ext cx="3155943" cy="3657600"/>
          </a:xfrm>
          <a:prstGeom prst="rect">
            <a:avLst/>
          </a:prstGeom>
        </p:spPr>
      </p:pic>
      <p:sp>
        <p:nvSpPr>
          <p:cNvPr id="7" name="TextBox 6"/>
          <p:cNvSpPr txBox="1"/>
          <p:nvPr/>
        </p:nvSpPr>
        <p:spPr>
          <a:xfrm>
            <a:off x="5562600" y="1905000"/>
            <a:ext cx="3581400" cy="2369880"/>
          </a:xfrm>
          <a:prstGeom prst="rect">
            <a:avLst/>
          </a:prstGeom>
          <a:noFill/>
        </p:spPr>
        <p:txBody>
          <a:bodyPr wrap="square" rtlCol="0">
            <a:spAutoFit/>
          </a:bodyPr>
          <a:lstStyle/>
          <a:p>
            <a:pPr algn="ctr"/>
            <a:r>
              <a:rPr lang="en-US" sz="2400" dirty="0" smtClean="0"/>
              <a:t>Created by the</a:t>
            </a:r>
            <a:r>
              <a:rPr lang="en-US" sz="2000" dirty="0" smtClean="0"/>
              <a:t> </a:t>
            </a:r>
          </a:p>
          <a:p>
            <a:pPr algn="ctr"/>
            <a:r>
              <a:rPr lang="en-US" sz="2400" dirty="0" smtClean="0"/>
              <a:t>Clerk Division: </a:t>
            </a:r>
          </a:p>
          <a:p>
            <a:pPr algn="ctr"/>
            <a:r>
              <a:rPr lang="en-US" sz="2400" dirty="0" smtClean="0"/>
              <a:t>Rob Strunk, Director</a:t>
            </a:r>
          </a:p>
          <a:p>
            <a:pPr algn="ctr"/>
            <a:r>
              <a:rPr lang="en-US" sz="2400" dirty="0" smtClean="0"/>
              <a:t>Pat Williams, Asst. Dir</a:t>
            </a:r>
          </a:p>
          <a:p>
            <a:pPr algn="ctr"/>
            <a:r>
              <a:rPr lang="en-US" sz="2400" dirty="0" smtClean="0"/>
              <a:t>Lyle Krueth, Asst. Dir Lamont Brooks, Asst. Dir</a:t>
            </a:r>
            <a:endParaRPr lang="en-US" sz="2800" dirty="0"/>
          </a:p>
        </p:txBody>
      </p:sp>
      <p:sp>
        <p:nvSpPr>
          <p:cNvPr id="8" name="TextBox 7"/>
          <p:cNvSpPr txBox="1"/>
          <p:nvPr/>
        </p:nvSpPr>
        <p:spPr>
          <a:xfrm>
            <a:off x="685800" y="6019800"/>
            <a:ext cx="7468776" cy="369332"/>
          </a:xfrm>
          <a:prstGeom prst="rect">
            <a:avLst/>
          </a:prstGeom>
          <a:noFill/>
        </p:spPr>
        <p:txBody>
          <a:bodyPr wrap="none" rtlCol="0">
            <a:spAutoFit/>
          </a:bodyPr>
          <a:lstStyle/>
          <a:p>
            <a:r>
              <a:rPr lang="en-US" dirty="0" smtClean="0"/>
              <a:t>A special thank you to Mike Barrett for all his assistance with this project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rix example for Pat (2A)_Page_2.jpg"/>
          <p:cNvPicPr>
            <a:picLocks noChangeAspect="1"/>
          </p:cNvPicPr>
          <p:nvPr/>
        </p:nvPicPr>
        <p:blipFill>
          <a:blip r:embed="rId3" cstate="print"/>
          <a:srcRect t="35556" r="5833" b="31111"/>
          <a:stretch>
            <a:fillRect/>
          </a:stretch>
        </p:blipFill>
        <p:spPr>
          <a:xfrm>
            <a:off x="0" y="3048000"/>
            <a:ext cx="9144000" cy="2286000"/>
          </a:xfrm>
          <a:prstGeom prst="rect">
            <a:avLst/>
          </a:prstGeom>
        </p:spPr>
      </p:pic>
      <p:pic>
        <p:nvPicPr>
          <p:cNvPr id="3" name="Picture 2" descr="Matrix example for Pat (2A)_Page_1.jpg"/>
          <p:cNvPicPr>
            <a:picLocks noChangeAspect="1"/>
          </p:cNvPicPr>
          <p:nvPr/>
        </p:nvPicPr>
        <p:blipFill>
          <a:blip r:embed="rId4" cstate="print"/>
          <a:srcRect l="2437" t="35556" r="2500" b="32222"/>
          <a:stretch>
            <a:fillRect/>
          </a:stretch>
        </p:blipFill>
        <p:spPr>
          <a:xfrm>
            <a:off x="0" y="228600"/>
            <a:ext cx="9144000" cy="22098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trix example for Pat (2A)_Page_3.jpg"/>
          <p:cNvPicPr>
            <a:picLocks noChangeAspect="1"/>
          </p:cNvPicPr>
          <p:nvPr/>
        </p:nvPicPr>
        <p:blipFill>
          <a:blip r:embed="rId3" cstate="print"/>
          <a:srcRect l="2297" t="37778" r="8131" b="32222"/>
          <a:stretch>
            <a:fillRect/>
          </a:stretch>
        </p:blipFill>
        <p:spPr>
          <a:xfrm>
            <a:off x="0" y="533400"/>
            <a:ext cx="9144000" cy="2057400"/>
          </a:xfrm>
          <a:prstGeom prst="rect">
            <a:avLst/>
          </a:prstGeom>
        </p:spPr>
      </p:pic>
      <p:pic>
        <p:nvPicPr>
          <p:cNvPr id="4" name="Picture 3" descr="Matrix example for Pat (2A)_Page_4.jpg"/>
          <p:cNvPicPr>
            <a:picLocks noChangeAspect="1"/>
          </p:cNvPicPr>
          <p:nvPr/>
        </p:nvPicPr>
        <p:blipFill>
          <a:blip r:embed="rId4" cstate="print"/>
          <a:srcRect l="4495" t="36667" r="4495" b="32222"/>
          <a:stretch>
            <a:fillRect/>
          </a:stretch>
        </p:blipFill>
        <p:spPr>
          <a:xfrm>
            <a:off x="0" y="3581400"/>
            <a:ext cx="9144000" cy="21336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438400"/>
            <a:ext cx="914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lide 11.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981200"/>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286000"/>
            <a:ext cx="304800"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lide 12.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19200"/>
            <a:ext cx="16002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 y="2438400"/>
            <a:ext cx="228600" cy="327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lide 13.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Schedules</a:t>
            </a:r>
            <a:endParaRPr lang="en-US" dirty="0"/>
          </a:p>
        </p:txBody>
      </p:sp>
      <p:sp>
        <p:nvSpPr>
          <p:cNvPr id="3" name="Content Placeholder 2"/>
          <p:cNvSpPr>
            <a:spLocks noGrp="1"/>
          </p:cNvSpPr>
          <p:nvPr>
            <p:ph idx="1"/>
          </p:nvPr>
        </p:nvSpPr>
        <p:spPr>
          <a:xfrm>
            <a:off x="457200" y="1295400"/>
            <a:ext cx="8229600" cy="4525962"/>
          </a:xfrm>
        </p:spPr>
        <p:style>
          <a:lnRef idx="2">
            <a:schemeClr val="accent2"/>
          </a:lnRef>
          <a:fillRef idx="1">
            <a:schemeClr val="lt1"/>
          </a:fillRef>
          <a:effectRef idx="0">
            <a:schemeClr val="accent2"/>
          </a:effectRef>
          <a:fontRef idx="minor">
            <a:schemeClr val="dk1"/>
          </a:fontRef>
        </p:style>
        <p:txBody>
          <a:bodyPr/>
          <a:lstStyle/>
          <a:p>
            <a:endParaRPr lang="en-US" dirty="0" smtClean="0"/>
          </a:p>
          <a:p>
            <a:r>
              <a:rPr lang="en-US" dirty="0" smtClean="0"/>
              <a:t>The following schedule examples are for the </a:t>
            </a:r>
            <a:r>
              <a:rPr lang="en-US" u="sng" dirty="0" smtClean="0"/>
              <a:t>same office</a:t>
            </a:r>
            <a:r>
              <a:rPr lang="en-US" dirty="0" smtClean="0"/>
              <a:t>. Actual data used was from the CSV and CSAW reports.</a:t>
            </a:r>
          </a:p>
          <a:p>
            <a:endParaRPr lang="en-US" dirty="0" smtClean="0"/>
          </a:p>
          <a:p>
            <a:pPr lvl="8"/>
            <a:r>
              <a:rPr lang="en-US" sz="3200" dirty="0" smtClean="0">
                <a:hlinkClick r:id="rId3" action="ppaction://hlinkfile"/>
              </a:rPr>
              <a:t>EXAMPLE SCHEDULE</a:t>
            </a:r>
            <a:endParaRPr lang="en-US" sz="3200" dirty="0" smtClean="0"/>
          </a:p>
          <a:p>
            <a:pPr>
              <a:buNone/>
            </a:pP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heduler.jpg"/>
          <p:cNvPicPr>
            <a:picLocks noChangeAspect="1"/>
          </p:cNvPicPr>
          <p:nvPr/>
        </p:nvPicPr>
        <p:blipFill>
          <a:blip r:embed="rId3" cstate="print"/>
          <a:srcRect l="19764" t="5738" r="65531" b="9836"/>
          <a:stretch>
            <a:fillRect/>
          </a:stretch>
        </p:blipFill>
        <p:spPr>
          <a:xfrm rot="16200000">
            <a:off x="3733799" y="-2590800"/>
            <a:ext cx="1676401" cy="9144001"/>
          </a:xfrm>
          <a:prstGeom prst="rect">
            <a:avLst/>
          </a:prstGeom>
        </p:spPr>
      </p:pic>
      <p:pic>
        <p:nvPicPr>
          <p:cNvPr id="2" name="Picture 1" descr="Scheduler.jpg"/>
          <p:cNvPicPr>
            <a:picLocks noChangeAspect="1"/>
          </p:cNvPicPr>
          <p:nvPr/>
        </p:nvPicPr>
        <p:blipFill>
          <a:blip r:embed="rId3" cstate="print"/>
          <a:srcRect l="80235" t="5833" r="1098" b="10000"/>
          <a:stretch>
            <a:fillRect/>
          </a:stretch>
        </p:blipFill>
        <p:spPr>
          <a:xfrm rot="16200000">
            <a:off x="3924300" y="-3924300"/>
            <a:ext cx="1295400" cy="9144001"/>
          </a:xfrm>
          <a:prstGeom prst="rect">
            <a:avLst/>
          </a:prstGeom>
        </p:spPr>
      </p:pic>
      <p:pic>
        <p:nvPicPr>
          <p:cNvPr id="3" name="Picture 2" descr="Scheduler.jpg"/>
          <p:cNvPicPr>
            <a:picLocks noChangeAspect="1"/>
          </p:cNvPicPr>
          <p:nvPr/>
        </p:nvPicPr>
        <p:blipFill>
          <a:blip r:embed="rId3" cstate="print"/>
          <a:srcRect l="3373" t="5833" r="80157" b="10000"/>
          <a:stretch>
            <a:fillRect/>
          </a:stretch>
        </p:blipFill>
        <p:spPr>
          <a:xfrm rot="16200000">
            <a:off x="3962400" y="-1371601"/>
            <a:ext cx="1219199" cy="9144001"/>
          </a:xfrm>
          <a:prstGeom prst="rect">
            <a:avLst/>
          </a:prstGeom>
        </p:spPr>
      </p:pic>
      <p:pic>
        <p:nvPicPr>
          <p:cNvPr id="5" name="Picture 4" descr="Scheduler.jpg"/>
          <p:cNvPicPr>
            <a:picLocks noChangeAspect="1"/>
          </p:cNvPicPr>
          <p:nvPr/>
        </p:nvPicPr>
        <p:blipFill>
          <a:blip r:embed="rId3" cstate="print"/>
          <a:srcRect l="34820" t="6417" r="50872" b="10000"/>
          <a:stretch>
            <a:fillRect/>
          </a:stretch>
        </p:blipFill>
        <p:spPr>
          <a:xfrm rot="16200000">
            <a:off x="3810001" y="-1"/>
            <a:ext cx="1600200" cy="9067801"/>
          </a:xfrm>
          <a:prstGeom prst="rect">
            <a:avLst/>
          </a:prstGeom>
        </p:spPr>
      </p:pic>
      <p:pic>
        <p:nvPicPr>
          <p:cNvPr id="6" name="Picture 5" descr="Scheduler.jpg"/>
          <p:cNvPicPr>
            <a:picLocks noChangeAspect="1"/>
          </p:cNvPicPr>
          <p:nvPr/>
        </p:nvPicPr>
        <p:blipFill>
          <a:blip r:embed="rId3" cstate="print"/>
          <a:srcRect l="50077" t="5833" r="35064" b="10000"/>
          <a:stretch>
            <a:fillRect/>
          </a:stretch>
        </p:blipFill>
        <p:spPr>
          <a:xfrm rot="16200000">
            <a:off x="3733800" y="1447800"/>
            <a:ext cx="1676400" cy="9144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heduler.jpg"/>
          <p:cNvPicPr>
            <a:picLocks noChangeAspect="1"/>
          </p:cNvPicPr>
          <p:nvPr/>
        </p:nvPicPr>
        <p:blipFill>
          <a:blip r:embed="rId3" cstate="print"/>
          <a:srcRect l="80235" t="5833" r="1098" b="10000"/>
          <a:stretch>
            <a:fillRect/>
          </a:stretch>
        </p:blipFill>
        <p:spPr>
          <a:xfrm rot="16200000">
            <a:off x="3314701" y="-3314702"/>
            <a:ext cx="2514601" cy="9144001"/>
          </a:xfrm>
          <a:prstGeom prst="rect">
            <a:avLst/>
          </a:prstGeom>
        </p:spPr>
      </p:pic>
      <p:pic>
        <p:nvPicPr>
          <p:cNvPr id="4" name="Picture 3" descr="Scheduler.jpg"/>
          <p:cNvPicPr>
            <a:picLocks noChangeAspect="1"/>
          </p:cNvPicPr>
          <p:nvPr/>
        </p:nvPicPr>
        <p:blipFill>
          <a:blip r:embed="rId3" cstate="print"/>
          <a:srcRect l="19764" t="5738" r="64863" b="9836"/>
          <a:stretch>
            <a:fillRect/>
          </a:stretch>
        </p:blipFill>
        <p:spPr>
          <a:xfrm rot="16200000">
            <a:off x="3505201" y="-304802"/>
            <a:ext cx="2133600" cy="9144001"/>
          </a:xfrm>
          <a:prstGeom prst="rect">
            <a:avLst/>
          </a:prstGeom>
        </p:spPr>
      </p:pic>
      <p:sp>
        <p:nvSpPr>
          <p:cNvPr id="5" name="TextBox 4"/>
          <p:cNvSpPr txBox="1"/>
          <p:nvPr/>
        </p:nvSpPr>
        <p:spPr>
          <a:xfrm>
            <a:off x="1600200" y="2743200"/>
            <a:ext cx="6574300"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Calibri"/>
              </a:rPr>
              <a:t>Seven employees with </a:t>
            </a:r>
            <a:r>
              <a:rPr lang="en-US" b="1" dirty="0" smtClean="0">
                <a:solidFill>
                  <a:srgbClr val="FF0000"/>
                </a:solidFill>
                <a:latin typeface="Calibri"/>
              </a:rPr>
              <a:t>40 hrs a week @ 8 Hrs a day five days a week</a:t>
            </a:r>
          </a:p>
        </p:txBody>
      </p:sp>
      <p:sp>
        <p:nvSpPr>
          <p:cNvPr id="6" name="TextBox 5"/>
          <p:cNvSpPr txBox="1"/>
          <p:nvPr/>
        </p:nvSpPr>
        <p:spPr>
          <a:xfrm>
            <a:off x="1295400" y="5410200"/>
            <a:ext cx="7689862" cy="646331"/>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Calibri"/>
              </a:rPr>
              <a:t>Seven employees with </a:t>
            </a:r>
            <a:r>
              <a:rPr lang="en-US" b="1" dirty="0" smtClean="0">
                <a:solidFill>
                  <a:srgbClr val="FF0000"/>
                </a:solidFill>
                <a:latin typeface="Calibri"/>
              </a:rPr>
              <a:t>40 hrs a week:  Six  working 8 Hrs a day, five days a week</a:t>
            </a:r>
          </a:p>
          <a:p>
            <a:pPr fontAlgn="auto">
              <a:spcBef>
                <a:spcPts val="0"/>
              </a:spcBef>
              <a:spcAft>
                <a:spcPts val="0"/>
              </a:spcAft>
            </a:pPr>
            <a:r>
              <a:rPr lang="en-US" b="1" dirty="0" smtClean="0">
                <a:solidFill>
                  <a:srgbClr val="FF0000"/>
                </a:solidFill>
                <a:latin typeface="Calibri"/>
              </a:rPr>
              <a:t>      and one working 10 Hrs a day, four days a week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heduler.jpg"/>
          <p:cNvPicPr>
            <a:picLocks noChangeAspect="1"/>
          </p:cNvPicPr>
          <p:nvPr/>
        </p:nvPicPr>
        <p:blipFill>
          <a:blip r:embed="rId3" cstate="print"/>
          <a:srcRect l="4392" t="5000" r="80919" b="10000"/>
          <a:stretch>
            <a:fillRect/>
          </a:stretch>
        </p:blipFill>
        <p:spPr>
          <a:xfrm rot="16200000">
            <a:off x="3467101" y="-3314701"/>
            <a:ext cx="2209799" cy="9144002"/>
          </a:xfrm>
          <a:prstGeom prst="rect">
            <a:avLst/>
          </a:prstGeom>
        </p:spPr>
      </p:pic>
      <p:pic>
        <p:nvPicPr>
          <p:cNvPr id="7" name="Picture 6" descr="Scheduler.jpg"/>
          <p:cNvPicPr>
            <a:picLocks noChangeAspect="1"/>
          </p:cNvPicPr>
          <p:nvPr/>
        </p:nvPicPr>
        <p:blipFill>
          <a:blip r:embed="rId3" cstate="print"/>
          <a:srcRect l="34820" t="5000" r="49442" b="10000"/>
          <a:stretch>
            <a:fillRect/>
          </a:stretch>
        </p:blipFill>
        <p:spPr>
          <a:xfrm rot="16200000">
            <a:off x="3505200" y="381000"/>
            <a:ext cx="2133600" cy="9144001"/>
          </a:xfrm>
          <a:prstGeom prst="rect">
            <a:avLst/>
          </a:prstGeom>
        </p:spPr>
      </p:pic>
      <p:sp>
        <p:nvSpPr>
          <p:cNvPr id="8" name="TextBox 7"/>
          <p:cNvSpPr txBox="1"/>
          <p:nvPr/>
        </p:nvSpPr>
        <p:spPr>
          <a:xfrm>
            <a:off x="1828800" y="6172200"/>
            <a:ext cx="6774227" cy="646331"/>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Calibri"/>
              </a:rPr>
              <a:t>Six employees with </a:t>
            </a:r>
            <a:r>
              <a:rPr lang="en-US" b="1" dirty="0" smtClean="0">
                <a:solidFill>
                  <a:srgbClr val="FF0000"/>
                </a:solidFill>
                <a:latin typeface="Calibri"/>
              </a:rPr>
              <a:t>40 hrs a week with </a:t>
            </a:r>
            <a:r>
              <a:rPr lang="en-US" dirty="0" smtClean="0">
                <a:solidFill>
                  <a:prstClr val="black"/>
                </a:solidFill>
                <a:latin typeface="Calibri"/>
              </a:rPr>
              <a:t>8 Hrs a Day  @ five days a week</a:t>
            </a:r>
          </a:p>
          <a:p>
            <a:pPr fontAlgn="auto">
              <a:spcBef>
                <a:spcPts val="0"/>
              </a:spcBef>
              <a:spcAft>
                <a:spcPts val="0"/>
              </a:spcAft>
            </a:pPr>
            <a:r>
              <a:rPr lang="en-US" dirty="0" smtClean="0">
                <a:solidFill>
                  <a:prstClr val="black"/>
                </a:solidFill>
                <a:latin typeface="Calibri"/>
              </a:rPr>
              <a:t>and One employee with </a:t>
            </a:r>
            <a:r>
              <a:rPr lang="en-US" b="1" dirty="0" smtClean="0">
                <a:solidFill>
                  <a:srgbClr val="FF0000"/>
                </a:solidFill>
                <a:latin typeface="Calibri"/>
              </a:rPr>
              <a:t>36 Hrs a week </a:t>
            </a:r>
            <a:r>
              <a:rPr lang="en-US" dirty="0" smtClean="0">
                <a:solidFill>
                  <a:prstClr val="black"/>
                </a:solidFill>
                <a:latin typeface="Calibri"/>
              </a:rPr>
              <a:t>@ 9 Hrs four days a week</a:t>
            </a:r>
          </a:p>
        </p:txBody>
      </p:sp>
      <p:sp>
        <p:nvSpPr>
          <p:cNvPr id="9" name="TextBox 8"/>
          <p:cNvSpPr txBox="1"/>
          <p:nvPr/>
        </p:nvSpPr>
        <p:spPr>
          <a:xfrm>
            <a:off x="304800" y="2514600"/>
            <a:ext cx="8610600" cy="923330"/>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rPr>
              <a:t>Five employees with </a:t>
            </a:r>
            <a:r>
              <a:rPr lang="en-US" b="1" dirty="0" smtClean="0">
                <a:solidFill>
                  <a:srgbClr val="FF0000"/>
                </a:solidFill>
                <a:latin typeface="Calibri"/>
              </a:rPr>
              <a:t>40 hrs</a:t>
            </a:r>
            <a:r>
              <a:rPr lang="en-US" dirty="0" smtClean="0">
                <a:solidFill>
                  <a:prstClr val="black"/>
                </a:solidFill>
                <a:latin typeface="Calibri"/>
              </a:rPr>
              <a:t> @ 8 Hrs a Day</a:t>
            </a:r>
          </a:p>
          <a:p>
            <a:pPr fontAlgn="auto">
              <a:spcBef>
                <a:spcPts val="0"/>
              </a:spcBef>
              <a:spcAft>
                <a:spcPts val="0"/>
              </a:spcAft>
            </a:pPr>
            <a:r>
              <a:rPr lang="en-US" dirty="0" smtClean="0">
                <a:solidFill>
                  <a:prstClr val="black"/>
                </a:solidFill>
                <a:latin typeface="Calibri"/>
              </a:rPr>
              <a:t>and Two employees with </a:t>
            </a:r>
            <a:r>
              <a:rPr lang="en-US" b="1" dirty="0" smtClean="0">
                <a:solidFill>
                  <a:srgbClr val="FF0000"/>
                </a:solidFill>
                <a:latin typeface="Calibri"/>
              </a:rPr>
              <a:t>44 Hrs (one with two 12 Hrs a day and two 10 Hrs. a Day)</a:t>
            </a:r>
          </a:p>
          <a:p>
            <a:pPr fontAlgn="auto">
              <a:spcBef>
                <a:spcPts val="0"/>
              </a:spcBef>
              <a:spcAft>
                <a:spcPts val="0"/>
              </a:spcAft>
            </a:pPr>
            <a:r>
              <a:rPr lang="en-US" b="1" dirty="0" smtClean="0">
                <a:solidFill>
                  <a:srgbClr val="FF0000"/>
                </a:solidFill>
                <a:latin typeface="Calibri"/>
              </a:rPr>
              <a:t>		 (one with two 9 Hrs a day, two 8 Hrs a day and one 10 Hrs a Day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heduler.jpg"/>
          <p:cNvPicPr>
            <a:picLocks noChangeAspect="1"/>
          </p:cNvPicPr>
          <p:nvPr/>
        </p:nvPicPr>
        <p:blipFill>
          <a:blip r:embed="rId3" cstate="print"/>
          <a:srcRect l="64723" t="6417" r="20063" b="10697"/>
          <a:stretch>
            <a:fillRect/>
          </a:stretch>
        </p:blipFill>
        <p:spPr>
          <a:xfrm rot="16200000">
            <a:off x="3467101" y="190500"/>
            <a:ext cx="2209799" cy="9144000"/>
          </a:xfrm>
          <a:prstGeom prst="rect">
            <a:avLst/>
          </a:prstGeom>
        </p:spPr>
      </p:pic>
      <p:pic>
        <p:nvPicPr>
          <p:cNvPr id="5" name="Picture 4" descr="Scheduler.jpg"/>
          <p:cNvPicPr>
            <a:picLocks noChangeAspect="1"/>
          </p:cNvPicPr>
          <p:nvPr/>
        </p:nvPicPr>
        <p:blipFill>
          <a:blip r:embed="rId3" cstate="print"/>
          <a:srcRect l="50077" t="5833" r="35064" b="10000"/>
          <a:stretch>
            <a:fillRect/>
          </a:stretch>
        </p:blipFill>
        <p:spPr>
          <a:xfrm rot="16200000">
            <a:off x="3733800" y="-2971800"/>
            <a:ext cx="1676400" cy="9144000"/>
          </a:xfrm>
          <a:prstGeom prst="rect">
            <a:avLst/>
          </a:prstGeom>
        </p:spPr>
      </p:pic>
      <p:sp>
        <p:nvSpPr>
          <p:cNvPr id="6" name="TextBox 5"/>
          <p:cNvSpPr txBox="1"/>
          <p:nvPr/>
        </p:nvSpPr>
        <p:spPr>
          <a:xfrm>
            <a:off x="1828800" y="2514600"/>
            <a:ext cx="6137514" cy="646331"/>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Calibri"/>
              </a:rPr>
              <a:t>Six employees with </a:t>
            </a:r>
            <a:r>
              <a:rPr lang="en-US" b="1" dirty="0" smtClean="0">
                <a:solidFill>
                  <a:srgbClr val="FF0000"/>
                </a:solidFill>
                <a:latin typeface="Calibri"/>
              </a:rPr>
              <a:t>40 hrs @ 8 Hrs a Day</a:t>
            </a:r>
          </a:p>
          <a:p>
            <a:pPr fontAlgn="auto">
              <a:spcBef>
                <a:spcPts val="0"/>
              </a:spcBef>
              <a:spcAft>
                <a:spcPts val="0"/>
              </a:spcAft>
            </a:pPr>
            <a:r>
              <a:rPr lang="en-US" dirty="0" smtClean="0">
                <a:solidFill>
                  <a:prstClr val="black"/>
                </a:solidFill>
                <a:latin typeface="Calibri"/>
              </a:rPr>
              <a:t>and One employee with </a:t>
            </a:r>
            <a:r>
              <a:rPr lang="en-US" b="1" dirty="0" smtClean="0">
                <a:solidFill>
                  <a:srgbClr val="FF0000"/>
                </a:solidFill>
                <a:latin typeface="Calibri"/>
              </a:rPr>
              <a:t>32 Hrs @ 8 Hrs a Day four days a week</a:t>
            </a:r>
          </a:p>
        </p:txBody>
      </p:sp>
      <p:sp>
        <p:nvSpPr>
          <p:cNvPr id="7" name="TextBox 6"/>
          <p:cNvSpPr txBox="1"/>
          <p:nvPr/>
        </p:nvSpPr>
        <p:spPr>
          <a:xfrm>
            <a:off x="1828800" y="6172200"/>
            <a:ext cx="6701835" cy="646331"/>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Calibri"/>
              </a:rPr>
              <a:t>Six employees with </a:t>
            </a:r>
            <a:r>
              <a:rPr lang="en-US" b="1" dirty="0" smtClean="0">
                <a:solidFill>
                  <a:srgbClr val="FF0000"/>
                </a:solidFill>
                <a:latin typeface="Calibri"/>
              </a:rPr>
              <a:t>40 hrs a week @ 8 Hrs a Day 5 days a week</a:t>
            </a:r>
          </a:p>
          <a:p>
            <a:pPr fontAlgn="auto">
              <a:spcBef>
                <a:spcPts val="0"/>
              </a:spcBef>
              <a:spcAft>
                <a:spcPts val="0"/>
              </a:spcAft>
            </a:pPr>
            <a:r>
              <a:rPr lang="en-US" dirty="0" smtClean="0">
                <a:solidFill>
                  <a:prstClr val="black"/>
                </a:solidFill>
                <a:latin typeface="Calibri"/>
              </a:rPr>
              <a:t>and One employee with </a:t>
            </a:r>
            <a:r>
              <a:rPr lang="en-US" b="1" dirty="0" smtClean="0">
                <a:solidFill>
                  <a:srgbClr val="FF0000"/>
                </a:solidFill>
                <a:latin typeface="Calibri"/>
              </a:rPr>
              <a:t>30 Hrs a week @ 6 Hrs a Day 5 days a week</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590800"/>
            <a:ext cx="7239000" cy="1143000"/>
          </a:xfrm>
        </p:spPr>
        <p:txBody>
          <a:bodyPr>
            <a:noAutofit/>
          </a:bodyPr>
          <a:lstStyle/>
          <a:p>
            <a:r>
              <a:rPr lang="en-US" sz="4400" dirty="0" smtClean="0">
                <a:solidFill>
                  <a:schemeClr val="tx1"/>
                </a:solidFill>
              </a:rPr>
              <a:t>FUNCTION 4 WORKBOOK</a:t>
            </a:r>
            <a:endParaRPr lang="en-US" sz="44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quest for information F-1 csv report.jpg"/>
          <p:cNvPicPr>
            <a:picLocks noChangeAspect="1"/>
          </p:cNvPicPr>
          <p:nvPr/>
        </p:nvPicPr>
        <p:blipFill>
          <a:blip r:embed="rId3" cstate="print">
            <a:lum bright="-20000"/>
          </a:blip>
          <a:stretch>
            <a:fillRect/>
          </a:stretch>
        </p:blipFill>
        <p:spPr>
          <a:xfrm>
            <a:off x="3844636" y="0"/>
            <a:ext cx="5299364" cy="6858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66554" y="2743200"/>
            <a:ext cx="2284343" cy="1077218"/>
          </a:xfrm>
          <a:prstGeom prst="rect">
            <a:avLst/>
          </a:prstGeom>
          <a:noFill/>
        </p:spPr>
        <p:txBody>
          <a:bodyPr wrap="none" rtlCol="0">
            <a:spAutoFit/>
          </a:bodyPr>
          <a:lstStyle/>
          <a:p>
            <a:pPr algn="ctr"/>
            <a:r>
              <a:rPr lang="en-US" sz="3200" b="1" dirty="0" smtClean="0"/>
              <a:t>CSV REPORT</a:t>
            </a:r>
          </a:p>
          <a:p>
            <a:pPr algn="ctr"/>
            <a:r>
              <a:rPr lang="en-US" sz="3200" b="1" dirty="0" smtClean="0"/>
              <a:t>REQUEST</a:t>
            </a:r>
            <a:endParaRPr lang="en-US" sz="32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CSV Information Request</a:t>
            </a:r>
            <a:endParaRPr lang="en-US" dirty="0"/>
          </a:p>
        </p:txBody>
      </p:sp>
      <p:sp>
        <p:nvSpPr>
          <p:cNvPr id="4" name="Content Placeholder 3"/>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4400" dirty="0" smtClean="0">
                <a:hlinkClick r:id="rId3" action="ppaction://hlinkfile"/>
              </a:rPr>
              <a:t>Example of CSV request</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quest for information F-4 CSAW report.jpg"/>
          <p:cNvPicPr>
            <a:picLocks noChangeAspect="1"/>
          </p:cNvPicPr>
          <p:nvPr/>
        </p:nvPicPr>
        <p:blipFill>
          <a:blip r:embed="rId3" cstate="print">
            <a:lum bright="-20000"/>
          </a:blip>
          <a:stretch>
            <a:fillRect/>
          </a:stretch>
        </p:blipFill>
        <p:spPr>
          <a:xfrm>
            <a:off x="3844636" y="0"/>
            <a:ext cx="5299364" cy="68580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85800" y="2743200"/>
            <a:ext cx="2645853" cy="1077218"/>
          </a:xfrm>
          <a:prstGeom prst="rect">
            <a:avLst/>
          </a:prstGeom>
          <a:noFill/>
        </p:spPr>
        <p:txBody>
          <a:bodyPr wrap="none" rtlCol="0">
            <a:spAutoFit/>
          </a:bodyPr>
          <a:lstStyle/>
          <a:p>
            <a:pPr algn="ctr"/>
            <a:r>
              <a:rPr lang="en-US" sz="3200" b="1" dirty="0" smtClean="0"/>
              <a:t>CSAW REPORT</a:t>
            </a:r>
          </a:p>
          <a:p>
            <a:pPr algn="ctr"/>
            <a:r>
              <a:rPr lang="en-US" sz="3200" b="1" dirty="0" smtClean="0"/>
              <a:t>REQUEST</a:t>
            </a:r>
            <a:endParaRPr lang="en-US" sz="32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CSAW Information Request</a:t>
            </a:r>
            <a:endParaRPr lang="en-US" dirty="0"/>
          </a:p>
        </p:txBody>
      </p:sp>
      <p:sp>
        <p:nvSpPr>
          <p:cNvPr id="4" name="Content Placeholder 3"/>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4400" dirty="0" smtClean="0">
                <a:hlinkClick r:id="rId3" action="ppaction://hlinkfile"/>
              </a:rPr>
              <a:t>Example of CSAW request</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jpg"/>
          <p:cNvPicPr>
            <a:picLocks noChangeAspect="1"/>
          </p:cNvPicPr>
          <p:nvPr/>
        </p:nvPicPr>
        <p:blipFill>
          <a:blip r:embed="rId2" cstate="print"/>
          <a:stretch>
            <a:fillRect/>
          </a:stretch>
        </p:blipFill>
        <p:spPr>
          <a:xfrm>
            <a:off x="1" y="0"/>
            <a:ext cx="4419600" cy="6858000"/>
          </a:xfrm>
          <a:prstGeom prst="rect">
            <a:avLst/>
          </a:prstGeom>
        </p:spPr>
      </p:pic>
      <p:pic>
        <p:nvPicPr>
          <p:cNvPr id="3" name="Picture 2" descr="Picture2.jpg"/>
          <p:cNvPicPr>
            <a:picLocks noChangeAspect="1"/>
          </p:cNvPicPr>
          <p:nvPr/>
        </p:nvPicPr>
        <p:blipFill>
          <a:blip r:embed="rId3" cstate="print"/>
          <a:stretch>
            <a:fillRect/>
          </a:stretch>
        </p:blipFill>
        <p:spPr>
          <a:xfrm>
            <a:off x="4495800" y="0"/>
            <a:ext cx="4648200" cy="6858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5.jpg"/>
          <p:cNvPicPr>
            <a:picLocks noChangeAspect="1"/>
          </p:cNvPicPr>
          <p:nvPr/>
        </p:nvPicPr>
        <p:blipFill>
          <a:blip r:embed="rId2" cstate="print"/>
          <a:stretch>
            <a:fillRect/>
          </a:stretch>
        </p:blipFill>
        <p:spPr>
          <a:xfrm>
            <a:off x="4632960" y="152400"/>
            <a:ext cx="4511040" cy="6705600"/>
          </a:xfrm>
          <a:prstGeom prst="rect">
            <a:avLst/>
          </a:prstGeom>
        </p:spPr>
      </p:pic>
      <p:sp>
        <p:nvSpPr>
          <p:cNvPr id="7" name="Rectangle 6"/>
          <p:cNvSpPr/>
          <p:nvPr/>
        </p:nvSpPr>
        <p:spPr>
          <a:xfrm>
            <a:off x="1219200" y="4953000"/>
            <a:ext cx="152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0" y="5105400"/>
            <a:ext cx="1295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62000" y="5334000"/>
            <a:ext cx="2057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371600" y="5562600"/>
            <a:ext cx="1447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3276600" y="4953000"/>
            <a:ext cx="838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descr="IOP Sample.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7.jpg"/>
          <p:cNvPicPr>
            <a:picLocks noChangeAspect="1"/>
          </p:cNvPicPr>
          <p:nvPr/>
        </p:nvPicPr>
        <p:blipFill>
          <a:blip r:embed="rId2" cstate="print"/>
          <a:srcRect b="10000"/>
          <a:stretch>
            <a:fillRect/>
          </a:stretch>
        </p:blipFill>
        <p:spPr>
          <a:xfrm>
            <a:off x="0" y="0"/>
            <a:ext cx="4572000" cy="6858000"/>
          </a:xfrm>
          <a:prstGeom prst="rect">
            <a:avLst/>
          </a:prstGeom>
          <a:ln w="12700">
            <a:solidFill>
              <a:schemeClr val="tx1"/>
            </a:solidFill>
          </a:ln>
        </p:spPr>
      </p:pic>
      <p:pic>
        <p:nvPicPr>
          <p:cNvPr id="5" name="Picture 4" descr="Picture4.jpg"/>
          <p:cNvPicPr>
            <a:picLocks noChangeAspect="1"/>
          </p:cNvPicPr>
          <p:nvPr/>
        </p:nvPicPr>
        <p:blipFill>
          <a:blip r:embed="rId3" cstate="print"/>
          <a:stretch>
            <a:fillRect/>
          </a:stretch>
        </p:blipFill>
        <p:spPr>
          <a:xfrm>
            <a:off x="4648200" y="533400"/>
            <a:ext cx="4343400" cy="5562600"/>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4724400" y="0"/>
            <a:ext cx="44196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4800600" y="6172200"/>
            <a:ext cx="4191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15400" y="6172200"/>
            <a:ext cx="228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OP Sample 2.jpg"/>
          <p:cNvPicPr>
            <a:picLocks noChangeAspect="1"/>
          </p:cNvPicPr>
          <p:nvPr/>
        </p:nvPicPr>
        <p:blipFill>
          <a:blip r:embed="rId2" cstate="print"/>
          <a:srcRect l="5118" t="5247" r="4229" b="5556"/>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590800"/>
            <a:ext cx="1905000" cy="304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228600" y="2590800"/>
            <a:ext cx="1981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descr="1260.jpg"/>
          <p:cNvPicPr>
            <a:picLocks noChangeAspect="1"/>
          </p:cNvPicPr>
          <p:nvPr/>
        </p:nvPicPr>
        <p:blipFill>
          <a:blip r:embed="rId2" cstate="print"/>
          <a:srcRect t="4444" r="9556" b="44445"/>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60.jpg"/>
          <p:cNvPicPr>
            <a:picLocks noChangeAspect="1"/>
          </p:cNvPicPr>
          <p:nvPr/>
        </p:nvPicPr>
        <p:blipFill>
          <a:blip r:embed="rId2" cstate="print"/>
          <a:srcRect l="4933" t="55555" r="30933" b="12222"/>
          <a:stretch>
            <a:fillRect/>
          </a:stretch>
        </p:blipFill>
        <p:spPr>
          <a:xfrm>
            <a:off x="-1" y="0"/>
            <a:ext cx="9222828" cy="6858000"/>
          </a:xfrm>
          <a:prstGeom prst="rect">
            <a:avLst/>
          </a:prstGeom>
        </p:spPr>
      </p:pic>
      <p:sp>
        <p:nvSpPr>
          <p:cNvPr id="3" name="Rectangle 2"/>
          <p:cNvSpPr/>
          <p:nvPr/>
        </p:nvSpPr>
        <p:spPr>
          <a:xfrm>
            <a:off x="304800" y="2667000"/>
            <a:ext cx="1981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0" y="2667000"/>
            <a:ext cx="2057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trix example for Pat.jpg"/>
          <p:cNvPicPr>
            <a:picLocks noChangeAspect="1"/>
          </p:cNvPicPr>
          <p:nvPr/>
        </p:nvPicPr>
        <p:blipFill>
          <a:blip r:embed="rId3" cstate="print">
            <a:lum bright="-20000"/>
          </a:blip>
          <a:stretch>
            <a:fillRect/>
          </a:stretch>
        </p:blipFill>
        <p:spPr>
          <a:xfrm>
            <a:off x="3844636" y="0"/>
            <a:ext cx="5299364" cy="6858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0" y="2743200"/>
            <a:ext cx="3733801" cy="1384995"/>
          </a:xfrm>
          <a:prstGeom prst="rect">
            <a:avLst/>
          </a:prstGeom>
          <a:noFill/>
        </p:spPr>
        <p:txBody>
          <a:bodyPr wrap="square" rtlCol="0">
            <a:spAutoFit/>
          </a:bodyPr>
          <a:lstStyle/>
          <a:p>
            <a:pPr algn="ctr"/>
            <a:r>
              <a:rPr lang="en-US" sz="3200" b="1" dirty="0" smtClean="0"/>
              <a:t>COPY OF </a:t>
            </a:r>
          </a:p>
          <a:p>
            <a:pPr algn="ctr"/>
            <a:r>
              <a:rPr lang="en-US" sz="2400" b="1" dirty="0" smtClean="0"/>
              <a:t>BASIC INFORMATION</a:t>
            </a:r>
            <a:r>
              <a:rPr lang="en-US" sz="2800" b="1" dirty="0" smtClean="0"/>
              <a:t> </a:t>
            </a:r>
            <a:r>
              <a:rPr lang="en-US" sz="2400" b="1" dirty="0" smtClean="0"/>
              <a:t>SHEET</a:t>
            </a:r>
            <a:endParaRPr lang="en-US" sz="3200" b="1" dirty="0" smtClean="0"/>
          </a:p>
        </p:txBody>
      </p:sp>
      <p:sp>
        <p:nvSpPr>
          <p:cNvPr id="6" name="TextBox 5"/>
          <p:cNvSpPr txBox="1"/>
          <p:nvPr/>
        </p:nvSpPr>
        <p:spPr>
          <a:xfrm>
            <a:off x="6019800" y="2209800"/>
            <a:ext cx="891591" cy="261610"/>
          </a:xfrm>
          <a:prstGeom prst="rect">
            <a:avLst/>
          </a:prstGeom>
          <a:noFill/>
        </p:spPr>
        <p:txBody>
          <a:bodyPr wrap="square" rtlCol="0">
            <a:spAutoFit/>
          </a:bodyPr>
          <a:lstStyle/>
          <a:p>
            <a:r>
              <a:rPr lang="en-US" sz="1100" dirty="0" smtClean="0">
                <a:solidFill>
                  <a:srgbClr val="FF0000"/>
                </a:solidFill>
              </a:rPr>
              <a:t>Distribution</a:t>
            </a:r>
            <a:endParaRPr lang="en-US" sz="1100" dirty="0">
              <a:solidFill>
                <a:srgbClr val="FF0000"/>
              </a:solidFill>
            </a:endParaRPr>
          </a:p>
        </p:txBody>
      </p:sp>
      <p:sp>
        <p:nvSpPr>
          <p:cNvPr id="7" name="TextBox 6"/>
          <p:cNvSpPr txBox="1"/>
          <p:nvPr/>
        </p:nvSpPr>
        <p:spPr>
          <a:xfrm>
            <a:off x="6019800" y="2438400"/>
            <a:ext cx="1339572" cy="276999"/>
          </a:xfrm>
          <a:prstGeom prst="rect">
            <a:avLst/>
          </a:prstGeom>
          <a:noFill/>
        </p:spPr>
        <p:txBody>
          <a:bodyPr wrap="square" rtlCol="0">
            <a:spAutoFit/>
          </a:bodyPr>
          <a:lstStyle/>
          <a:p>
            <a:r>
              <a:rPr lang="en-US" sz="1200" dirty="0" smtClean="0">
                <a:solidFill>
                  <a:srgbClr val="FF0000"/>
                </a:solidFill>
              </a:rPr>
              <a:t>Box Section</a:t>
            </a:r>
            <a:endParaRPr lang="en-US" sz="1200"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590800"/>
            <a:ext cx="7239000" cy="1143000"/>
          </a:xfrm>
        </p:spPr>
        <p:txBody>
          <a:bodyPr>
            <a:noAutofit/>
          </a:bodyPr>
          <a:lstStyle/>
          <a:p>
            <a:r>
              <a:rPr lang="en-US" sz="4400" dirty="0" smtClean="0">
                <a:solidFill>
                  <a:schemeClr val="tx1"/>
                </a:solidFill>
              </a:rPr>
              <a:t>FUNCTION 1 WORKBOOK</a:t>
            </a:r>
            <a:endParaRPr lang="en-US" sz="4400"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endParaRPr lang="en-US" dirty="0" smtClean="0"/>
          </a:p>
          <a:p>
            <a:endParaRPr lang="en-US" dirty="0" smtClean="0"/>
          </a:p>
          <a:p>
            <a:r>
              <a:rPr lang="en-US" dirty="0" smtClean="0">
                <a:hlinkClick r:id="rId3" action="ppaction://hlinkfile"/>
              </a:rPr>
              <a:t>Instruction guide to Function 1 workbook</a:t>
            </a:r>
            <a:endParaRPr lang="en-US" dirty="0" smtClean="0"/>
          </a:p>
          <a:p>
            <a:r>
              <a:rPr lang="en-US" dirty="0" smtClean="0">
                <a:hlinkClick r:id="rId4" action="ppaction://hlinkfile"/>
              </a:rPr>
              <a:t>The mechanics of the Function 1 workbook</a:t>
            </a:r>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Function 1 Workbook	</a:t>
            </a:r>
            <a:br>
              <a:rPr lang="en-US" dirty="0" smtClean="0"/>
            </a:b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800" dirty="0" smtClean="0"/>
          </a:p>
          <a:p>
            <a:endParaRPr lang="en-US" sz="2800" dirty="0" smtClean="0"/>
          </a:p>
          <a:p>
            <a:endParaRPr lang="en-US" sz="2800" dirty="0" smtClean="0"/>
          </a:p>
          <a:p>
            <a:endParaRPr lang="en-US" sz="2800" dirty="0" smtClean="0"/>
          </a:p>
          <a:p>
            <a:pPr algn="ctr">
              <a:buNone/>
            </a:pPr>
            <a:r>
              <a:rPr lang="en-US" sz="4000" dirty="0" smtClean="0"/>
              <a:t>THANK YOU</a:t>
            </a:r>
            <a:endParaRPr lang="en-US" sz="4000" dirty="0"/>
          </a:p>
        </p:txBody>
      </p:sp>
      <p:sp>
        <p:nvSpPr>
          <p:cNvPr id="3" name="Title 2"/>
          <p:cNvSpPr>
            <a:spLocks noGrp="1"/>
          </p:cNvSpPr>
          <p:nvPr>
            <p:ph type="title"/>
          </p:nvPr>
        </p:nvSpPr>
        <p:spPr/>
        <p:txBody>
          <a:bodyPr/>
          <a:lstStyle/>
          <a:p>
            <a:r>
              <a:rPr lang="en-US" dirty="0" smtClean="0"/>
              <a:t>FUNCTION 1 WORKBOOK</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r>
              <a:rPr lang="en-US" dirty="0" smtClean="0"/>
              <a:t>Local information</a:t>
            </a:r>
            <a:r>
              <a:rPr lang="en-US" baseline="0" dirty="0" smtClean="0"/>
              <a:t> –</a:t>
            </a:r>
            <a:r>
              <a:rPr lang="en-US" dirty="0" smtClean="0"/>
              <a:t> T</a:t>
            </a:r>
            <a:r>
              <a:rPr lang="en-US" baseline="0" dirty="0" smtClean="0"/>
              <a:t>he steward or clerk who works </a:t>
            </a:r>
            <a:r>
              <a:rPr lang="en-US" dirty="0" smtClean="0"/>
              <a:t>in</a:t>
            </a:r>
            <a:r>
              <a:rPr lang="en-US" baseline="0" dirty="0" smtClean="0"/>
              <a:t> the office will fill out this form. </a:t>
            </a:r>
            <a:r>
              <a:rPr lang="en-US" dirty="0" smtClean="0"/>
              <a:t>T</a:t>
            </a:r>
            <a:r>
              <a:rPr lang="en-US" baseline="0" dirty="0" smtClean="0"/>
              <a:t>hey are our best source of information</a:t>
            </a:r>
            <a:r>
              <a:rPr lang="en-US" dirty="0" smtClean="0"/>
              <a:t>. We will be able to use m</a:t>
            </a:r>
            <a:r>
              <a:rPr lang="en-US" baseline="0" dirty="0" smtClean="0"/>
              <a:t>ost of the information on this sheet to compare to the USPS reports that we will </a:t>
            </a:r>
            <a:r>
              <a:rPr lang="en-US" dirty="0" smtClean="0"/>
              <a:t>or have </a:t>
            </a:r>
            <a:r>
              <a:rPr lang="en-US" baseline="0" dirty="0" smtClean="0"/>
              <a:t>requested.</a:t>
            </a:r>
            <a:endParaRPr lang="en-US" dirty="0"/>
          </a:p>
        </p:txBody>
      </p:sp>
      <p:sp>
        <p:nvSpPr>
          <p:cNvPr id="2" name="Title 1"/>
          <p:cNvSpPr>
            <a:spLocks noGrp="1"/>
          </p:cNvSpPr>
          <p:nvPr>
            <p:ph type="title"/>
          </p:nvPr>
        </p:nvSpPr>
        <p:spPr/>
        <p:txBody>
          <a:bodyPr/>
          <a:lstStyle/>
          <a:p>
            <a:r>
              <a:rPr lang="en-US" dirty="0" smtClean="0">
                <a:hlinkClick r:id="rId3" action="ppaction://hlinkfile"/>
              </a:rPr>
              <a:t>Local Information</a:t>
            </a:r>
            <a:endParaRPr lang="en-US" dirty="0"/>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rix example for Pat (2)_Page_1.jpg"/>
          <p:cNvPicPr>
            <a:picLocks noChangeAspect="1"/>
          </p:cNvPicPr>
          <p:nvPr/>
        </p:nvPicPr>
        <p:blipFill>
          <a:blip r:embed="rId3" cstate="print"/>
          <a:stretch>
            <a:fillRect/>
          </a:stretch>
        </p:blipFill>
        <p:spPr>
          <a:xfrm>
            <a:off x="1922318" y="0"/>
            <a:ext cx="5299364"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1066800"/>
            <a:ext cx="8229600" cy="5029200"/>
          </a:xfrm>
        </p:spPr>
        <p:txBody>
          <a:bodyPr/>
          <a:lstStyle/>
          <a:p>
            <a:r>
              <a:rPr lang="en-US" sz="2400" dirty="0" smtClean="0"/>
              <a:t>Date of completion of schedule -  Date that the local union gave management their proposal on the revised schedule.</a:t>
            </a:r>
          </a:p>
          <a:p>
            <a:r>
              <a:rPr lang="en-US" sz="2400" dirty="0" smtClean="0"/>
              <a:t>All time must be </a:t>
            </a:r>
            <a:r>
              <a:rPr lang="en-US" sz="2400" b="1" dirty="0" smtClean="0"/>
              <a:t>MUST</a:t>
            </a:r>
            <a:r>
              <a:rPr lang="en-US" sz="2400" dirty="0" smtClean="0"/>
              <a:t> be entered in (24 hour clock) hour and units.  Example </a:t>
            </a:r>
            <a:r>
              <a:rPr lang="en-US" sz="2400" dirty="0" smtClean="0">
                <a:effectLst>
                  <a:outerShdw blurRad="38100" dist="38100" dir="2700000" algn="tl">
                    <a:srgbClr val="000000">
                      <a:alpha val="43137"/>
                    </a:srgbClr>
                  </a:outerShdw>
                </a:effectLst>
              </a:rPr>
              <a:t>8.50</a:t>
            </a:r>
            <a:r>
              <a:rPr lang="en-US" sz="2400" dirty="0" smtClean="0"/>
              <a:t> will be entered in our workbook - </a:t>
            </a:r>
            <a:r>
              <a:rPr lang="en-US" sz="2400" u="sng" dirty="0" smtClean="0"/>
              <a:t>NOT 8:50</a:t>
            </a:r>
          </a:p>
          <a:p>
            <a:r>
              <a:rPr lang="en-US" sz="2400" u="sng" dirty="0" smtClean="0"/>
              <a:t>CSV – Facility Database Information</a:t>
            </a:r>
            <a:r>
              <a:rPr lang="en-US" sz="2400" dirty="0" smtClean="0"/>
              <a:t> can be found on the CSV report we will want to make sure the information is correct. We will compare CSV to the local information that we received from steward or clerk that was filled out from the local information.</a:t>
            </a:r>
          </a:p>
          <a:p>
            <a:r>
              <a:rPr lang="en-US" sz="2400" dirty="0" smtClean="0"/>
              <a:t># of Deliveries –  CSV report located in the </a:t>
            </a:r>
            <a:r>
              <a:rPr lang="en-US" sz="2400" u="sng" dirty="0" smtClean="0"/>
              <a:t>LDC 48 Earned Workhours</a:t>
            </a:r>
            <a:r>
              <a:rPr lang="en-US" sz="2400" dirty="0" smtClean="0"/>
              <a:t> </a:t>
            </a:r>
          </a:p>
          <a:p>
            <a:endParaRPr lang="en-US" sz="2000" dirty="0"/>
          </a:p>
        </p:txBody>
      </p:sp>
      <p:sp>
        <p:nvSpPr>
          <p:cNvPr id="3" name="Title 2"/>
          <p:cNvSpPr>
            <a:spLocks noGrp="1"/>
          </p:cNvSpPr>
          <p:nvPr>
            <p:ph type="title"/>
          </p:nvPr>
        </p:nvSpPr>
        <p:spPr/>
        <p:txBody>
          <a:bodyPr/>
          <a:lstStyle/>
          <a:p>
            <a:r>
              <a:rPr lang="en-US" dirty="0" smtClean="0"/>
              <a:t>Office Information</a:t>
            </a:r>
            <a:endParaRPr lang="en-US" dirty="0"/>
          </a:p>
        </p:txBody>
      </p:sp>
      <p:sp>
        <p:nvSpPr>
          <p:cNvPr id="5" name="TextBox 4"/>
          <p:cNvSpPr txBox="1"/>
          <p:nvPr/>
        </p:nvSpPr>
        <p:spPr>
          <a:xfrm>
            <a:off x="3500596" y="6096000"/>
            <a:ext cx="5643404" cy="646331"/>
          </a:xfrm>
          <a:prstGeom prst="rect">
            <a:avLst/>
          </a:prstGeom>
          <a:noFill/>
        </p:spPr>
        <p:txBody>
          <a:bodyPr wrap="none" rtlCol="0">
            <a:spAutoFit/>
          </a:bodyPr>
          <a:lstStyle/>
          <a:p>
            <a:r>
              <a:rPr lang="en-US" dirty="0" smtClean="0"/>
              <a:t>Note: CSV is acronym for Customer Service Variance</a:t>
            </a:r>
          </a:p>
          <a:p>
            <a:r>
              <a:rPr lang="en-US" dirty="0" smtClean="0"/>
              <a:t>          LDC is acronym for Labor Distribution Code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3200" dirty="0" smtClean="0"/>
          </a:p>
          <a:p>
            <a:r>
              <a:rPr lang="en-US" sz="3200" dirty="0" smtClean="0"/>
              <a:t>CSV Clerk/Mail handler Complement – We will be using the data in section label </a:t>
            </a:r>
            <a:r>
              <a:rPr lang="en-US" sz="3200" u="sng" dirty="0" smtClean="0"/>
              <a:t>Current Actual</a:t>
            </a:r>
            <a:r>
              <a:rPr lang="en-US" sz="3200" dirty="0" smtClean="0"/>
              <a:t> , </a:t>
            </a:r>
            <a:r>
              <a:rPr lang="en-US" sz="3200" u="sng" dirty="0" smtClean="0"/>
              <a:t>Target</a:t>
            </a:r>
            <a:r>
              <a:rPr lang="en-US" sz="3200" dirty="0" smtClean="0"/>
              <a:t> and </a:t>
            </a:r>
            <a:r>
              <a:rPr lang="en-US" sz="3200" u="sng" dirty="0" smtClean="0"/>
              <a:t>Daily Hrs</a:t>
            </a:r>
            <a:r>
              <a:rPr lang="en-US" sz="3200" dirty="0" smtClean="0"/>
              <a:t> for each LDC. Example of complete </a:t>
            </a:r>
            <a:r>
              <a:rPr lang="en-US" sz="3200" dirty="0" smtClean="0">
                <a:hlinkClick r:id="rId3" action="ppaction://hlinkfile"/>
              </a:rPr>
              <a:t>CSV report</a:t>
            </a:r>
            <a:endParaRPr lang="en-US" sz="3200" dirty="0" smtClean="0"/>
          </a:p>
          <a:p>
            <a:r>
              <a:rPr lang="en-US" sz="3200" dirty="0" smtClean="0"/>
              <a:t>Mail Arrival from P&amp;DC base upon IOP/SOP Plan -  Information request will be needed.</a:t>
            </a:r>
          </a:p>
          <a:p>
            <a:pPr>
              <a:buNone/>
            </a:pPr>
            <a:r>
              <a:rPr lang="en-US" sz="3200" dirty="0" smtClean="0"/>
              <a:t> </a:t>
            </a:r>
          </a:p>
          <a:p>
            <a:endParaRPr lang="en-US" sz="3200" dirty="0"/>
          </a:p>
        </p:txBody>
      </p:sp>
      <p:sp>
        <p:nvSpPr>
          <p:cNvPr id="3" name="Title 2"/>
          <p:cNvSpPr>
            <a:spLocks noGrp="1"/>
          </p:cNvSpPr>
          <p:nvPr>
            <p:ph type="title"/>
          </p:nvPr>
        </p:nvSpPr>
        <p:spPr/>
        <p:txBody>
          <a:bodyPr/>
          <a:lstStyle/>
          <a:p>
            <a:r>
              <a:rPr lang="en-US" dirty="0" smtClean="0"/>
              <a:t>Office Information</a:t>
            </a:r>
            <a:endParaRPr lang="en-US" dirty="0"/>
          </a:p>
        </p:txBody>
      </p:sp>
      <p:sp>
        <p:nvSpPr>
          <p:cNvPr id="4" name="TextBox 3"/>
          <p:cNvSpPr txBox="1"/>
          <p:nvPr/>
        </p:nvSpPr>
        <p:spPr>
          <a:xfrm>
            <a:off x="3962400" y="6019800"/>
            <a:ext cx="5181600" cy="646331"/>
          </a:xfrm>
          <a:prstGeom prst="rect">
            <a:avLst/>
          </a:prstGeom>
          <a:noFill/>
        </p:spPr>
        <p:txBody>
          <a:bodyPr wrap="square" rtlCol="0">
            <a:spAutoFit/>
          </a:bodyPr>
          <a:lstStyle/>
          <a:p>
            <a:r>
              <a:rPr lang="en-US" b="1" dirty="0" smtClean="0"/>
              <a:t>Note: </a:t>
            </a:r>
            <a:r>
              <a:rPr lang="en-US" dirty="0" smtClean="0"/>
              <a:t>IOP / SOP are acronyms used for Internal Operation Plan/Standard Operation Plan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000" dirty="0" smtClean="0"/>
          </a:p>
          <a:p>
            <a:r>
              <a:rPr lang="en-US" sz="2000" b="1" dirty="0" smtClean="0"/>
              <a:t>Employee(s) Information </a:t>
            </a:r>
            <a:r>
              <a:rPr lang="en-US" sz="2000" dirty="0" smtClean="0"/>
              <a:t>– we will need to know if any of the clerks are schedule to work in LDC 43 in the morning to the cut off time for distribution.  </a:t>
            </a:r>
          </a:p>
          <a:p>
            <a:r>
              <a:rPr lang="en-US" sz="2000" b="1" dirty="0" smtClean="0"/>
              <a:t>Example:  </a:t>
            </a:r>
            <a:r>
              <a:rPr lang="en-US" sz="2000" dirty="0" smtClean="0"/>
              <a:t>Clerk -1starts at </a:t>
            </a:r>
            <a:r>
              <a:rPr lang="en-US" sz="2000" b="1" dirty="0" smtClean="0"/>
              <a:t>4.25</a:t>
            </a:r>
            <a:r>
              <a:rPr lang="en-US" sz="2000" dirty="0" smtClean="0"/>
              <a:t>am (that’s 4 hour and 25 units) and the cut off time for LDC 43 is </a:t>
            </a:r>
            <a:r>
              <a:rPr lang="en-US" sz="2000" b="1" dirty="0" smtClean="0"/>
              <a:t>9.00</a:t>
            </a:r>
            <a:r>
              <a:rPr lang="en-US" sz="2000" dirty="0" smtClean="0"/>
              <a:t>am.  Clerk-1 wants to work the window and the window opens at </a:t>
            </a:r>
            <a:r>
              <a:rPr lang="en-US" sz="2000" b="1" dirty="0" smtClean="0"/>
              <a:t>8.50</a:t>
            </a:r>
            <a:r>
              <a:rPr lang="en-US" sz="2000" dirty="0" smtClean="0"/>
              <a:t>am (8 hours and 50 units) the clerk moves into operation 355 at </a:t>
            </a:r>
            <a:r>
              <a:rPr lang="en-US" sz="2000" b="1" dirty="0" smtClean="0"/>
              <a:t>8.25</a:t>
            </a:r>
            <a:r>
              <a:rPr lang="en-US" sz="2000" dirty="0" smtClean="0"/>
              <a:t> (8 hours and 25 units) to setup the window.  There is a total of 4 hours spent in LDC 43.  That is subtracting their moved time (8.25) from their begin tour (4.25). Because the cut off time for LDC 43 is </a:t>
            </a:r>
            <a:r>
              <a:rPr lang="en-US" sz="2000" b="1" dirty="0" smtClean="0"/>
              <a:t>9.00 </a:t>
            </a:r>
            <a:r>
              <a:rPr lang="en-US" sz="2000" dirty="0" smtClean="0"/>
              <a:t>am. the matrix workbook will add .75 units back into LDC 43 to complete the task.</a:t>
            </a:r>
            <a:endParaRPr lang="en-US" sz="2000" dirty="0"/>
          </a:p>
        </p:txBody>
      </p:sp>
      <p:sp>
        <p:nvSpPr>
          <p:cNvPr id="3" name="Title 2"/>
          <p:cNvSpPr>
            <a:spLocks noGrp="1"/>
          </p:cNvSpPr>
          <p:nvPr>
            <p:ph type="title"/>
          </p:nvPr>
        </p:nvSpPr>
        <p:spPr/>
        <p:txBody>
          <a:bodyPr/>
          <a:lstStyle/>
          <a:p>
            <a:r>
              <a:rPr lang="en-US" dirty="0" smtClean="0"/>
              <a:t>Office Information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CSAW Information</a:t>
            </a:r>
            <a:endParaRPr lang="en-US" dirty="0"/>
          </a:p>
        </p:txBody>
      </p:sp>
      <p:sp>
        <p:nvSpPr>
          <p:cNvPr id="4" name="Content Placeholder 3"/>
          <p:cNvSpPr>
            <a:spLocks noGrp="1"/>
          </p:cNvSpPr>
          <p:nvPr>
            <p:ph idx="1"/>
          </p:nvPr>
        </p:nvSpPr>
        <p:spPr/>
        <p:txBody>
          <a:bodyPr/>
          <a:lstStyle/>
          <a:p>
            <a:pPr>
              <a:buNone/>
            </a:pPr>
            <a:endParaRPr lang="en-US" dirty="0" smtClean="0"/>
          </a:p>
          <a:p>
            <a:r>
              <a:rPr lang="en-US" dirty="0" smtClean="0"/>
              <a:t>Customer Service Adjusted Workload (CSAW) Each previous week information Earned and TACS will be inputted into the CSAW Info section of the workbook.</a:t>
            </a:r>
          </a:p>
          <a:p>
            <a:r>
              <a:rPr lang="en-US" dirty="0" smtClean="0"/>
              <a:t>Each week is separate report for the CSAW and we will need the previous week information.  The reason for previous week is that it has been finalized in the data system.  </a:t>
            </a:r>
            <a:r>
              <a:rPr lang="en-US" dirty="0" smtClean="0">
                <a:hlinkClick r:id="rId3" action="ppaction://hlinkfile"/>
              </a:rPr>
              <a:t>Example of CSAW report</a:t>
            </a:r>
            <a:endParaRPr lang="en-US" dirty="0" smtClean="0"/>
          </a:p>
          <a:p>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0.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9.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784</TotalTime>
  <Words>1992</Words>
  <Application>Microsoft Office PowerPoint</Application>
  <PresentationFormat>On-screen Show (4:3)</PresentationFormat>
  <Paragraphs>223</Paragraphs>
  <Slides>32</Slides>
  <Notes>26</Notes>
  <HiddenSlides>0</HiddenSlides>
  <MMClips>0</MMClip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Concourse</vt:lpstr>
      <vt:lpstr>Office Theme</vt:lpstr>
      <vt:lpstr>1_Concourse</vt:lpstr>
      <vt:lpstr>2_Concourse</vt:lpstr>
      <vt:lpstr>FUNCTION 1 &amp; 4</vt:lpstr>
      <vt:lpstr>FUNCTION 4 WORKBOOK</vt:lpstr>
      <vt:lpstr>Slide 3</vt:lpstr>
      <vt:lpstr>Local Information</vt:lpstr>
      <vt:lpstr>Slide 5</vt:lpstr>
      <vt:lpstr>Office Information</vt:lpstr>
      <vt:lpstr>Office Information</vt:lpstr>
      <vt:lpstr>Office Information</vt:lpstr>
      <vt:lpstr>CSAW Information</vt:lpstr>
      <vt:lpstr>Slide 10</vt:lpstr>
      <vt:lpstr>Slide 11</vt:lpstr>
      <vt:lpstr>Slide 12</vt:lpstr>
      <vt:lpstr>Slide 13</vt:lpstr>
      <vt:lpstr>Slide 14</vt:lpstr>
      <vt:lpstr>Schedules</vt:lpstr>
      <vt:lpstr>Slide 16</vt:lpstr>
      <vt:lpstr>Slide 17</vt:lpstr>
      <vt:lpstr>Slide 18</vt:lpstr>
      <vt:lpstr>Slide 19</vt:lpstr>
      <vt:lpstr>Slide 20</vt:lpstr>
      <vt:lpstr>CSV Information Request</vt:lpstr>
      <vt:lpstr>Slide 22</vt:lpstr>
      <vt:lpstr>CSAW Information Request</vt:lpstr>
      <vt:lpstr>Slide 24</vt:lpstr>
      <vt:lpstr>Slide 25</vt:lpstr>
      <vt:lpstr>Slide 26</vt:lpstr>
      <vt:lpstr>Slide 27</vt:lpstr>
      <vt:lpstr>Slide 28</vt:lpstr>
      <vt:lpstr>Slide 29</vt:lpstr>
      <vt:lpstr>FUNCTION 1 WORKBOOK</vt:lpstr>
      <vt:lpstr> Function 1 Workbook  </vt:lpstr>
      <vt:lpstr>FUNCTION 1 WORKBOOK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Barrett</dc:creator>
  <cp:lastModifiedBy>Steward</cp:lastModifiedBy>
  <cp:revision>221</cp:revision>
  <dcterms:created xsi:type="dcterms:W3CDTF">2011-06-22T12:35:57Z</dcterms:created>
  <dcterms:modified xsi:type="dcterms:W3CDTF">2011-10-03T21:41:27Z</dcterms:modified>
</cp:coreProperties>
</file>